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320" r:id="rId5"/>
    <p:sldId id="332" r:id="rId6"/>
    <p:sldId id="333" r:id="rId7"/>
    <p:sldId id="334" r:id="rId8"/>
    <p:sldId id="335" r:id="rId9"/>
    <p:sldId id="336" r:id="rId10"/>
    <p:sldId id="337" r:id="rId11"/>
    <p:sldId id="338" r:id="rId12"/>
    <p:sldId id="339" r:id="rId13"/>
    <p:sldId id="362" r:id="rId14"/>
    <p:sldId id="340" r:id="rId15"/>
    <p:sldId id="341" r:id="rId16"/>
    <p:sldId id="342"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7.01.2021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7.01.2021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7.01.2021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7.01.2021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7.01.2021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7.01.2021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7.01.2021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1077218"/>
          </a:xfrm>
          <a:prstGeom prst="rect">
            <a:avLst/>
          </a:prstGeom>
          <a:noFill/>
        </p:spPr>
        <p:txBody>
          <a:bodyPr wrap="square" rtlCol="0">
            <a:spAutoFit/>
          </a:bodyPr>
          <a:lstStyle/>
          <a:p>
            <a:r>
              <a:rPr lang="tr-TR" sz="3200" b="1" dirty="0">
                <a:solidFill>
                  <a:srgbClr val="C00000"/>
                </a:solidFill>
              </a:rPr>
              <a:t>KEFARETLER, ADAK VE YEMİNLER, HARAMLAR VE HELALLER</a:t>
            </a:r>
            <a:endParaRPr lang="tr-TR" sz="32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86927"/>
          </a:xfrm>
        </p:spPr>
        <p:txBody>
          <a:bodyPr>
            <a:normAutofit fontScale="90000"/>
          </a:bodyPr>
          <a:lstStyle/>
          <a:p>
            <a:r>
              <a:rPr lang="tr-TR" b="1" dirty="0">
                <a:solidFill>
                  <a:srgbClr val="C00000"/>
                </a:solidFill>
              </a:rPr>
              <a:t>a. Haram maddeler ile Tedavi</a:t>
            </a:r>
          </a:p>
        </p:txBody>
      </p:sp>
      <p:sp>
        <p:nvSpPr>
          <p:cNvPr id="3" name="İçerik Yer Tutucusu 2"/>
          <p:cNvSpPr>
            <a:spLocks noGrp="1"/>
          </p:cNvSpPr>
          <p:nvPr>
            <p:ph idx="1"/>
          </p:nvPr>
        </p:nvSpPr>
        <p:spPr>
          <a:xfrm>
            <a:off x="838200" y="1130710"/>
            <a:ext cx="10515600" cy="5456903"/>
          </a:xfrm>
        </p:spPr>
        <p:txBody>
          <a:bodyPr>
            <a:normAutofit fontScale="92500"/>
          </a:bodyPr>
          <a:lstStyle/>
          <a:p>
            <a:pPr>
              <a:lnSpc>
                <a:spcPct val="150000"/>
              </a:lnSpc>
              <a:spcBef>
                <a:spcPts val="600"/>
              </a:spcBef>
            </a:pPr>
            <a:r>
              <a:rPr lang="tr-TR" dirty="0" smtClean="0"/>
              <a:t>Fakihlerin </a:t>
            </a:r>
            <a:r>
              <a:rPr lang="tr-TR" dirty="0"/>
              <a:t>bir kısmı haram maddeler ile tedaviyi caiz </a:t>
            </a:r>
            <a:r>
              <a:rPr lang="tr-TR" dirty="0" smtClean="0"/>
              <a:t>görmemişken, </a:t>
            </a:r>
            <a:r>
              <a:rPr lang="tr-TR" dirty="0"/>
              <a:t>bir kısım </a:t>
            </a:r>
            <a:r>
              <a:rPr lang="tr-TR" dirty="0" smtClean="0"/>
              <a:t>fakihler caiz görmüşlerdir</a:t>
            </a:r>
            <a:r>
              <a:rPr lang="tr-TR" dirty="0"/>
              <a:t>. Hastalık temelde bir zaruret halidir. Zaruret halinde ise haramlar </a:t>
            </a:r>
            <a:r>
              <a:rPr lang="tr-TR" dirty="0" err="1"/>
              <a:t>mübah</a:t>
            </a:r>
            <a:r>
              <a:rPr lang="tr-TR" dirty="0"/>
              <a:t> hale gelmektedir. Haramla tedavi için belirli </a:t>
            </a:r>
            <a:r>
              <a:rPr lang="tr-TR" dirty="0" smtClean="0"/>
              <a:t>şartlar </a:t>
            </a:r>
            <a:r>
              <a:rPr lang="tr-TR" dirty="0"/>
              <a:t>gerekmektedir. Hanefi ve Şafi mezhebine göre haram maddeler ile tedavi olabilmek için, tedavinin olumlu sonuçlanacağı kanaatinin bulunması ve başka bir tedavi yönteminin </a:t>
            </a:r>
            <a:r>
              <a:rPr lang="tr-TR" dirty="0" smtClean="0"/>
              <a:t>bulunmaması </a:t>
            </a:r>
            <a:r>
              <a:rPr lang="tr-TR" dirty="0"/>
              <a:t>gerekmektedir. Hz. </a:t>
            </a:r>
            <a:r>
              <a:rPr lang="tr-TR" dirty="0" smtClean="0"/>
              <a:t>Peygamber, </a:t>
            </a:r>
            <a:r>
              <a:rPr lang="tr-TR" dirty="0"/>
              <a:t>erkeklere ipeği haram kıldığı halde cilt hastası olan bir erkeğin giymesini caiz görmüştür. </a:t>
            </a:r>
            <a:r>
              <a:rPr lang="tr-TR" dirty="0" smtClean="0"/>
              <a:t>Fakihler, Hz</a:t>
            </a:r>
            <a:r>
              <a:rPr lang="tr-TR" dirty="0"/>
              <a:t>. Peygamber’in bu uygulamasını dayanak olarak almışlardır.</a:t>
            </a:r>
          </a:p>
        </p:txBody>
      </p:sp>
    </p:spTree>
    <p:extLst>
      <p:ext uri="{BB962C8B-B14F-4D97-AF65-F5344CB8AC3E}">
        <p14:creationId xmlns:p14="http://schemas.microsoft.com/office/powerpoint/2010/main" val="267131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85248"/>
          </a:xfrm>
        </p:spPr>
        <p:txBody>
          <a:bodyPr/>
          <a:lstStyle/>
          <a:p>
            <a:r>
              <a:rPr lang="tr-TR" b="1" dirty="0">
                <a:solidFill>
                  <a:srgbClr val="C00000"/>
                </a:solidFill>
              </a:rPr>
              <a:t>b. Okuyarak </a:t>
            </a:r>
            <a:r>
              <a:rPr lang="tr-TR" b="1" dirty="0" smtClean="0">
                <a:solidFill>
                  <a:srgbClr val="C00000"/>
                </a:solidFill>
              </a:rPr>
              <a:t>Tedavi</a:t>
            </a:r>
            <a:endParaRPr lang="tr-TR" b="1" dirty="0">
              <a:solidFill>
                <a:srgbClr val="C00000"/>
              </a:solidFill>
            </a:endParaRPr>
          </a:p>
        </p:txBody>
      </p:sp>
      <p:sp>
        <p:nvSpPr>
          <p:cNvPr id="3" name="İçerik Yer Tutucusu 2"/>
          <p:cNvSpPr>
            <a:spLocks noGrp="1"/>
          </p:cNvSpPr>
          <p:nvPr>
            <p:ph idx="1"/>
          </p:nvPr>
        </p:nvSpPr>
        <p:spPr>
          <a:xfrm>
            <a:off x="838200" y="1150374"/>
            <a:ext cx="10515600" cy="5132439"/>
          </a:xfrm>
        </p:spPr>
        <p:txBody>
          <a:bodyPr>
            <a:normAutofit/>
          </a:bodyPr>
          <a:lstStyle/>
          <a:p>
            <a:pPr>
              <a:lnSpc>
                <a:spcPct val="150000"/>
              </a:lnSpc>
              <a:spcBef>
                <a:spcPts val="600"/>
              </a:spcBef>
            </a:pPr>
            <a:r>
              <a:rPr lang="tr-TR" dirty="0"/>
              <a:t>Okuyarak </a:t>
            </a:r>
            <a:r>
              <a:rPr lang="tr-TR" dirty="0" smtClean="0"/>
              <a:t>tedavi Hz</a:t>
            </a:r>
            <a:r>
              <a:rPr lang="tr-TR" dirty="0"/>
              <a:t>. Peygamber’in ve sahabenin uygulamış olduğu bir yöntemdir. Fatiha, </a:t>
            </a:r>
            <a:r>
              <a:rPr lang="tr-TR" dirty="0" err="1"/>
              <a:t>Felak</a:t>
            </a:r>
            <a:r>
              <a:rPr lang="tr-TR" dirty="0"/>
              <a:t>, </a:t>
            </a:r>
            <a:r>
              <a:rPr lang="tr-TR" dirty="0" smtClean="0"/>
              <a:t>Nas ve </a:t>
            </a:r>
            <a:r>
              <a:rPr lang="tr-TR" dirty="0"/>
              <a:t>İhlas dualarının okunduğu rivayet edilmektedir. Bu dualar </a:t>
            </a:r>
            <a:r>
              <a:rPr lang="tr-TR" dirty="0" smtClean="0"/>
              <a:t>yılan ve akrep </a:t>
            </a:r>
            <a:r>
              <a:rPr lang="tr-TR" dirty="0"/>
              <a:t>sokması gibi durumlarda da okunmuştur. Bunun yanında sihir, nazarlık, meşru olmayan şekil ve metinleri barındıran muska, kurşun </a:t>
            </a:r>
            <a:r>
              <a:rPr lang="tr-TR" dirty="0" smtClean="0"/>
              <a:t>dökme ve tütsü </a:t>
            </a:r>
            <a:r>
              <a:rPr lang="tr-TR" dirty="0"/>
              <a:t>yakma caiz görülmemiştir. Hz. Peygamber nazarlık kullanmayı men etmiş </a:t>
            </a:r>
            <a:r>
              <a:rPr lang="tr-TR" dirty="0" smtClean="0"/>
              <a:t>ancak </a:t>
            </a:r>
            <a:r>
              <a:rPr lang="tr-TR" dirty="0"/>
              <a:t>okuyarak tedaviyi tıbbi tedavinin yanında ek tedavi olarak görmüştür.</a:t>
            </a:r>
          </a:p>
        </p:txBody>
      </p:sp>
    </p:spTree>
    <p:extLst>
      <p:ext uri="{BB962C8B-B14F-4D97-AF65-F5344CB8AC3E}">
        <p14:creationId xmlns:p14="http://schemas.microsoft.com/office/powerpoint/2010/main" val="274515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95081"/>
          </a:xfrm>
        </p:spPr>
        <p:txBody>
          <a:bodyPr/>
          <a:lstStyle/>
          <a:p>
            <a:r>
              <a:rPr lang="tr-TR" b="1" dirty="0" smtClean="0">
                <a:solidFill>
                  <a:srgbClr val="C00000"/>
                </a:solidFill>
              </a:rPr>
              <a:t>Organ Nakli</a:t>
            </a:r>
            <a:endParaRPr lang="tr-TR" b="1" dirty="0">
              <a:solidFill>
                <a:srgbClr val="C00000"/>
              </a:solidFill>
            </a:endParaRPr>
          </a:p>
        </p:txBody>
      </p:sp>
      <p:sp>
        <p:nvSpPr>
          <p:cNvPr id="3" name="İçerik Yer Tutucusu 2"/>
          <p:cNvSpPr>
            <a:spLocks noGrp="1"/>
          </p:cNvSpPr>
          <p:nvPr>
            <p:ph idx="1"/>
          </p:nvPr>
        </p:nvSpPr>
        <p:spPr>
          <a:xfrm>
            <a:off x="838200" y="1160206"/>
            <a:ext cx="10515600" cy="5289755"/>
          </a:xfrm>
        </p:spPr>
        <p:txBody>
          <a:bodyPr>
            <a:normAutofit lnSpcReduction="10000"/>
          </a:bodyPr>
          <a:lstStyle/>
          <a:p>
            <a:pPr>
              <a:lnSpc>
                <a:spcPct val="150000"/>
              </a:lnSpc>
              <a:spcBef>
                <a:spcPts val="600"/>
              </a:spcBef>
            </a:pPr>
            <a:r>
              <a:rPr lang="tr-TR" dirty="0"/>
              <a:t>Ölüden diriye organ naklinin caiz olabilmesi için bazı şartlar </a:t>
            </a:r>
            <a:r>
              <a:rPr lang="tr-TR" dirty="0" smtClean="0"/>
              <a:t>bulunmaktadır.</a:t>
            </a:r>
          </a:p>
          <a:p>
            <a:pPr>
              <a:lnSpc>
                <a:spcPct val="150000"/>
              </a:lnSpc>
              <a:spcBef>
                <a:spcPts val="600"/>
              </a:spcBef>
            </a:pPr>
            <a:r>
              <a:rPr lang="tr-TR" b="1" dirty="0" smtClean="0">
                <a:solidFill>
                  <a:srgbClr val="00B050"/>
                </a:solidFill>
              </a:rPr>
              <a:t>Bu </a:t>
            </a:r>
            <a:r>
              <a:rPr lang="tr-TR" b="1" dirty="0">
                <a:solidFill>
                  <a:srgbClr val="00B050"/>
                </a:solidFill>
              </a:rPr>
              <a:t>şartları şu şekilde </a:t>
            </a:r>
            <a:r>
              <a:rPr lang="tr-TR" b="1" dirty="0" smtClean="0">
                <a:solidFill>
                  <a:srgbClr val="00B050"/>
                </a:solidFill>
              </a:rPr>
              <a:t>sıralayabiliriz:</a:t>
            </a:r>
          </a:p>
          <a:p>
            <a:pPr>
              <a:lnSpc>
                <a:spcPct val="150000"/>
              </a:lnSpc>
              <a:spcBef>
                <a:spcPts val="600"/>
              </a:spcBef>
            </a:pPr>
            <a:r>
              <a:rPr lang="tr-TR" dirty="0" smtClean="0"/>
              <a:t>1</a:t>
            </a:r>
            <a:r>
              <a:rPr lang="tr-TR" dirty="0"/>
              <a:t>. Organ naklinin gerçekleşebilmesi için bir zaruretin bulunması </a:t>
            </a:r>
            <a:r>
              <a:rPr lang="tr-TR" dirty="0" smtClean="0"/>
              <a:t>gerekmektedir.</a:t>
            </a:r>
          </a:p>
          <a:p>
            <a:pPr>
              <a:lnSpc>
                <a:spcPct val="150000"/>
              </a:lnSpc>
              <a:spcBef>
                <a:spcPts val="600"/>
              </a:spcBef>
            </a:pPr>
            <a:r>
              <a:rPr lang="tr-TR" dirty="0" smtClean="0"/>
              <a:t>2</a:t>
            </a:r>
            <a:r>
              <a:rPr lang="tr-TR" dirty="0"/>
              <a:t>. Organ naklinde tıbbi olarak uzmanların bu tedavi yöntemi sonucunda hastanın iyileşeceğine dair güçlü kanaatinin bulunması gerekmektedir. </a:t>
            </a:r>
            <a:endParaRPr lang="tr-TR" dirty="0" smtClean="0"/>
          </a:p>
        </p:txBody>
      </p:sp>
    </p:spTree>
    <p:extLst>
      <p:ext uri="{BB962C8B-B14F-4D97-AF65-F5344CB8AC3E}">
        <p14:creationId xmlns:p14="http://schemas.microsoft.com/office/powerpoint/2010/main" val="239124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26255"/>
          </a:xfrm>
        </p:spPr>
        <p:txBody>
          <a:bodyPr/>
          <a:lstStyle/>
          <a:p>
            <a:r>
              <a:rPr lang="tr-TR" b="1" dirty="0">
                <a:solidFill>
                  <a:srgbClr val="C00000"/>
                </a:solidFill>
              </a:rPr>
              <a:t>Organ Nakli</a:t>
            </a:r>
          </a:p>
        </p:txBody>
      </p:sp>
      <p:sp>
        <p:nvSpPr>
          <p:cNvPr id="3" name="İçerik Yer Tutucusu 2"/>
          <p:cNvSpPr>
            <a:spLocks noGrp="1"/>
          </p:cNvSpPr>
          <p:nvPr>
            <p:ph idx="1"/>
          </p:nvPr>
        </p:nvSpPr>
        <p:spPr>
          <a:xfrm>
            <a:off x="838200" y="1189704"/>
            <a:ext cx="10515600" cy="4987260"/>
          </a:xfrm>
        </p:spPr>
        <p:txBody>
          <a:bodyPr>
            <a:normAutofit fontScale="92500" lnSpcReduction="10000"/>
          </a:bodyPr>
          <a:lstStyle/>
          <a:p>
            <a:pPr>
              <a:lnSpc>
                <a:spcPct val="150000"/>
              </a:lnSpc>
              <a:spcBef>
                <a:spcPts val="600"/>
              </a:spcBef>
            </a:pPr>
            <a:r>
              <a:rPr lang="tr-TR" dirty="0"/>
              <a:t>3. Organ bağışlayacak kişinin ölümünden önce onay vermiş olması </a:t>
            </a:r>
            <a:r>
              <a:rPr lang="tr-TR" dirty="0" smtClean="0"/>
              <a:t>gerekmektedir.</a:t>
            </a:r>
          </a:p>
          <a:p>
            <a:pPr>
              <a:lnSpc>
                <a:spcPct val="150000"/>
              </a:lnSpc>
              <a:spcBef>
                <a:spcPts val="600"/>
              </a:spcBef>
            </a:pPr>
            <a:r>
              <a:rPr lang="tr-TR" dirty="0" smtClean="0"/>
              <a:t>4</a:t>
            </a:r>
            <a:r>
              <a:rPr lang="tr-TR" dirty="0"/>
              <a:t>. Organ bağışlayacak kişinin ölümünden sonra mirasçılarının onayının olması gerekmektedir</a:t>
            </a:r>
            <a:r>
              <a:rPr lang="tr-TR" dirty="0" smtClean="0"/>
              <a:t>.</a:t>
            </a:r>
          </a:p>
          <a:p>
            <a:pPr>
              <a:lnSpc>
                <a:spcPct val="150000"/>
              </a:lnSpc>
              <a:spcBef>
                <a:spcPts val="600"/>
              </a:spcBef>
            </a:pPr>
            <a:r>
              <a:rPr lang="tr-TR" dirty="0"/>
              <a:t>5. Organı alınacak kişinin tıbbi ve hukuki ölümünün gerçekleşmiş olması </a:t>
            </a:r>
            <a:r>
              <a:rPr lang="tr-TR" dirty="0" smtClean="0"/>
              <a:t>gerekmektedir.</a:t>
            </a:r>
          </a:p>
          <a:p>
            <a:pPr>
              <a:lnSpc>
                <a:spcPct val="150000"/>
              </a:lnSpc>
              <a:spcBef>
                <a:spcPts val="600"/>
              </a:spcBef>
            </a:pPr>
            <a:r>
              <a:rPr lang="tr-TR" dirty="0" smtClean="0"/>
              <a:t>6</a:t>
            </a:r>
            <a:r>
              <a:rPr lang="tr-TR" dirty="0"/>
              <a:t>. Organın bir ücret karşılığında verilmemiş olması </a:t>
            </a:r>
            <a:r>
              <a:rPr lang="tr-TR" dirty="0" smtClean="0"/>
              <a:t>gerekmektedir.</a:t>
            </a:r>
          </a:p>
          <a:p>
            <a:pPr>
              <a:lnSpc>
                <a:spcPct val="150000"/>
              </a:lnSpc>
              <a:spcBef>
                <a:spcPts val="600"/>
              </a:spcBef>
            </a:pPr>
            <a:r>
              <a:rPr lang="tr-TR" dirty="0" smtClean="0"/>
              <a:t>7</a:t>
            </a:r>
            <a:r>
              <a:rPr lang="tr-TR" dirty="0"/>
              <a:t>. Organ nakli yapılacak kişinin de onayının olması gerekmektedir.</a:t>
            </a:r>
          </a:p>
        </p:txBody>
      </p:sp>
    </p:spTree>
    <p:extLst>
      <p:ext uri="{BB962C8B-B14F-4D97-AF65-F5344CB8AC3E}">
        <p14:creationId xmlns:p14="http://schemas.microsoft.com/office/powerpoint/2010/main" val="62938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96758"/>
          </a:xfrm>
        </p:spPr>
        <p:txBody>
          <a:bodyPr>
            <a:normAutofit/>
          </a:bodyPr>
          <a:lstStyle/>
          <a:p>
            <a:r>
              <a:rPr lang="tr-TR" b="1" dirty="0">
                <a:solidFill>
                  <a:srgbClr val="C00000"/>
                </a:solidFill>
              </a:rPr>
              <a:t>Organ Nakli</a:t>
            </a:r>
          </a:p>
        </p:txBody>
      </p:sp>
      <p:sp>
        <p:nvSpPr>
          <p:cNvPr id="3" name="İçerik Yer Tutucusu 2"/>
          <p:cNvSpPr>
            <a:spLocks noGrp="1"/>
          </p:cNvSpPr>
          <p:nvPr>
            <p:ph idx="1"/>
          </p:nvPr>
        </p:nvSpPr>
        <p:spPr>
          <a:xfrm>
            <a:off x="838200" y="1061884"/>
            <a:ext cx="10515600" cy="5115080"/>
          </a:xfrm>
        </p:spPr>
        <p:txBody>
          <a:bodyPr>
            <a:normAutofit lnSpcReduction="10000"/>
          </a:bodyPr>
          <a:lstStyle/>
          <a:p>
            <a:pPr>
              <a:lnSpc>
                <a:spcPct val="150000"/>
              </a:lnSpc>
              <a:spcBef>
                <a:spcPts val="600"/>
              </a:spcBef>
            </a:pPr>
            <a:r>
              <a:rPr lang="tr-TR" dirty="0"/>
              <a:t>Diriden diriye organ naklinin bazı şartları taşıması gerekmektedir. Bu şartları şu şekilde </a:t>
            </a:r>
            <a:r>
              <a:rPr lang="tr-TR" dirty="0" smtClean="0"/>
              <a:t>sıralayabiliriz:</a:t>
            </a:r>
          </a:p>
          <a:p>
            <a:pPr>
              <a:lnSpc>
                <a:spcPct val="150000"/>
              </a:lnSpc>
              <a:spcBef>
                <a:spcPts val="600"/>
              </a:spcBef>
            </a:pPr>
            <a:r>
              <a:rPr lang="tr-TR" dirty="0" smtClean="0"/>
              <a:t>1</a:t>
            </a:r>
            <a:r>
              <a:rPr lang="tr-TR" dirty="0"/>
              <a:t>. Organ naklinin gerçekleşebilmesi için bir zaruretin bulunması </a:t>
            </a:r>
            <a:r>
              <a:rPr lang="tr-TR" dirty="0" smtClean="0"/>
              <a:t>gerekmektedir.</a:t>
            </a:r>
          </a:p>
          <a:p>
            <a:pPr>
              <a:lnSpc>
                <a:spcPct val="150000"/>
              </a:lnSpc>
              <a:spcBef>
                <a:spcPts val="600"/>
              </a:spcBef>
            </a:pPr>
            <a:r>
              <a:rPr lang="tr-TR" dirty="0" smtClean="0"/>
              <a:t>2</a:t>
            </a:r>
            <a:r>
              <a:rPr lang="tr-TR" dirty="0"/>
              <a:t>. Organını bağışlayacak olan kişinin izni ve rızası olması </a:t>
            </a:r>
            <a:r>
              <a:rPr lang="tr-TR" dirty="0" smtClean="0"/>
              <a:t>gerekmektedir.</a:t>
            </a:r>
          </a:p>
          <a:p>
            <a:pPr>
              <a:lnSpc>
                <a:spcPct val="150000"/>
              </a:lnSpc>
              <a:spcBef>
                <a:spcPts val="600"/>
              </a:spcBef>
            </a:pPr>
            <a:r>
              <a:rPr lang="tr-TR" dirty="0" smtClean="0"/>
              <a:t>3</a:t>
            </a:r>
            <a:r>
              <a:rPr lang="tr-TR" dirty="0"/>
              <a:t>. Organ bağışlayacak kişinin bu müdahaleden sonra hayati bir risk taşımaması gerekmektedir</a:t>
            </a:r>
          </a:p>
        </p:txBody>
      </p:sp>
    </p:spTree>
    <p:extLst>
      <p:ext uri="{BB962C8B-B14F-4D97-AF65-F5344CB8AC3E}">
        <p14:creationId xmlns:p14="http://schemas.microsoft.com/office/powerpoint/2010/main" val="3620076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normAutofit/>
          </a:bodyPr>
          <a:lstStyle/>
          <a:p>
            <a:r>
              <a:rPr lang="tr-TR" b="1" dirty="0">
                <a:solidFill>
                  <a:srgbClr val="C00000"/>
                </a:solidFill>
              </a:rPr>
              <a:t>Organ Nakli</a:t>
            </a:r>
            <a:endParaRPr lang="tr-TR" dirty="0">
              <a:solidFill>
                <a:srgbClr val="C00000"/>
              </a:solidFill>
            </a:endParaRPr>
          </a:p>
        </p:txBody>
      </p:sp>
      <p:sp>
        <p:nvSpPr>
          <p:cNvPr id="3" name="İçerik Yer Tutucusu 2"/>
          <p:cNvSpPr>
            <a:spLocks noGrp="1"/>
          </p:cNvSpPr>
          <p:nvPr>
            <p:ph idx="1"/>
          </p:nvPr>
        </p:nvSpPr>
        <p:spPr>
          <a:xfrm>
            <a:off x="838200" y="1327356"/>
            <a:ext cx="10515600" cy="4849607"/>
          </a:xfrm>
        </p:spPr>
        <p:txBody>
          <a:bodyPr>
            <a:normAutofit/>
          </a:bodyPr>
          <a:lstStyle/>
          <a:p>
            <a:pPr>
              <a:lnSpc>
                <a:spcPct val="150000"/>
              </a:lnSpc>
              <a:spcBef>
                <a:spcPts val="600"/>
              </a:spcBef>
            </a:pPr>
            <a:r>
              <a:rPr lang="tr-TR" dirty="0"/>
              <a:t>4. Konunun uzmanları tarafından tedavinin olumlu olacağına dair güçlü bir kanaatin bulunması </a:t>
            </a:r>
            <a:r>
              <a:rPr lang="tr-TR" dirty="0" smtClean="0"/>
              <a:t>gerekir.</a:t>
            </a:r>
          </a:p>
          <a:p>
            <a:pPr>
              <a:lnSpc>
                <a:spcPct val="150000"/>
              </a:lnSpc>
              <a:spcBef>
                <a:spcPts val="600"/>
              </a:spcBef>
            </a:pPr>
            <a:r>
              <a:rPr lang="tr-TR" dirty="0" smtClean="0"/>
              <a:t>5</a:t>
            </a:r>
            <a:r>
              <a:rPr lang="tr-TR" dirty="0"/>
              <a:t>. Yeterli tıbbi ve teknik şartların bulunması ve hazırlanması </a:t>
            </a:r>
            <a:r>
              <a:rPr lang="tr-TR" dirty="0" smtClean="0"/>
              <a:t>gerekmektedir.</a:t>
            </a:r>
          </a:p>
          <a:p>
            <a:pPr>
              <a:lnSpc>
                <a:spcPct val="150000"/>
              </a:lnSpc>
              <a:spcBef>
                <a:spcPts val="600"/>
              </a:spcBef>
            </a:pPr>
            <a:r>
              <a:rPr lang="tr-TR" dirty="0" smtClean="0"/>
              <a:t>6</a:t>
            </a:r>
            <a:r>
              <a:rPr lang="tr-TR" dirty="0"/>
              <a:t>. Organ bağışlama işleminin herhangi bir ücret ya da menfaat karşılığı yapılmamış olması gerekmektedir.</a:t>
            </a:r>
          </a:p>
        </p:txBody>
      </p:sp>
    </p:spTree>
    <p:extLst>
      <p:ext uri="{BB962C8B-B14F-4D97-AF65-F5344CB8AC3E}">
        <p14:creationId xmlns:p14="http://schemas.microsoft.com/office/powerpoint/2010/main" val="1893436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83572"/>
          </a:xfrm>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337188"/>
            <a:ext cx="10515600" cy="4839776"/>
          </a:xfrm>
        </p:spPr>
        <p:txBody>
          <a:bodyPr>
            <a:normAutofit/>
          </a:bodyPr>
          <a:lstStyle/>
          <a:p>
            <a:pPr>
              <a:lnSpc>
                <a:spcPct val="150000"/>
              </a:lnSpc>
              <a:spcBef>
                <a:spcPts val="600"/>
              </a:spcBef>
            </a:pPr>
            <a:r>
              <a:rPr lang="tr-TR" dirty="0"/>
              <a:t>Organ naklini caiz görmeyen fakihler de bulunmaktadır. </a:t>
            </a:r>
            <a:r>
              <a:rPr lang="tr-TR" dirty="0" smtClean="0"/>
              <a:t>Bu fakihler, insan </a:t>
            </a:r>
            <a:r>
              <a:rPr lang="tr-TR" dirty="0"/>
              <a:t>ölüsünün saygınlığı ve dokunulmazlığı açısından, cismani </a:t>
            </a:r>
            <a:r>
              <a:rPr lang="tr-TR" dirty="0" err="1"/>
              <a:t>haşr</a:t>
            </a:r>
            <a:r>
              <a:rPr lang="tr-TR" dirty="0"/>
              <a:t> ve organların şahitlik edeceği inancı ve hilkati (asli yaratılış) bozmanın caiz olmamasını dayanak göstermişlerdir. </a:t>
            </a:r>
          </a:p>
        </p:txBody>
      </p:sp>
    </p:spTree>
    <p:extLst>
      <p:ext uri="{BB962C8B-B14F-4D97-AF65-F5344CB8AC3E}">
        <p14:creationId xmlns:p14="http://schemas.microsoft.com/office/powerpoint/2010/main" val="3328877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81894"/>
          </a:xfrm>
        </p:spPr>
        <p:txBody>
          <a:bodyPr>
            <a:normAutofit fontScale="90000"/>
          </a:bodyPr>
          <a:lstStyle/>
          <a:p>
            <a:r>
              <a:rPr lang="tr-TR" b="1" dirty="0">
                <a:solidFill>
                  <a:srgbClr val="C00000"/>
                </a:solidFill>
              </a:rPr>
              <a:t>ŞAHIS VE MAL ALEYHİNE İŞLENEN TEMEL SUÇLAR</a:t>
            </a:r>
          </a:p>
        </p:txBody>
      </p:sp>
      <p:sp>
        <p:nvSpPr>
          <p:cNvPr id="3" name="İçerik Yer Tutucusu 2"/>
          <p:cNvSpPr>
            <a:spLocks noGrp="1"/>
          </p:cNvSpPr>
          <p:nvPr>
            <p:ph idx="1"/>
          </p:nvPr>
        </p:nvSpPr>
        <p:spPr>
          <a:xfrm>
            <a:off x="838200" y="1347019"/>
            <a:ext cx="10515600" cy="4829944"/>
          </a:xfrm>
        </p:spPr>
        <p:txBody>
          <a:bodyPr>
            <a:normAutofit/>
          </a:bodyPr>
          <a:lstStyle/>
          <a:p>
            <a:pPr>
              <a:lnSpc>
                <a:spcPct val="150000"/>
              </a:lnSpc>
              <a:spcBef>
                <a:spcPts val="600"/>
              </a:spcBef>
            </a:pPr>
            <a:r>
              <a:rPr lang="tr-TR" dirty="0"/>
              <a:t>İslam dini </a:t>
            </a:r>
            <a:r>
              <a:rPr lang="tr-TR" dirty="0" smtClean="0"/>
              <a:t>fert </a:t>
            </a:r>
            <a:r>
              <a:rPr lang="tr-TR" dirty="0"/>
              <a:t>ve toplumu bir bütün olarak ele </a:t>
            </a:r>
            <a:r>
              <a:rPr lang="tr-TR" dirty="0" smtClean="0"/>
              <a:t>almış </a:t>
            </a:r>
            <a:r>
              <a:rPr lang="tr-TR" dirty="0"/>
              <a:t>ve bu her iki alana ilişkin emir ve tavsiyelerde </a:t>
            </a:r>
            <a:r>
              <a:rPr lang="tr-TR" dirty="0" smtClean="0"/>
              <a:t>bulunmuştur.</a:t>
            </a:r>
          </a:p>
          <a:p>
            <a:pPr>
              <a:lnSpc>
                <a:spcPct val="150000"/>
              </a:lnSpc>
              <a:spcBef>
                <a:spcPts val="600"/>
              </a:spcBef>
            </a:pPr>
            <a:r>
              <a:rPr lang="tr-TR" dirty="0" smtClean="0"/>
              <a:t>İslam </a:t>
            </a:r>
            <a:r>
              <a:rPr lang="tr-TR" dirty="0"/>
              <a:t>dininin fert ve toplum hayatına ilişkin düzenleyici hükümleri, sosyal ve siyasi hayatı, ticari ve hukuki ilişkileri, insanlar arasındaki ilişkileri güvenli ve huzurlu bir zemine oturtmayı hedeflemiştir. Bu </a:t>
            </a:r>
            <a:r>
              <a:rPr lang="tr-TR" dirty="0" smtClean="0"/>
              <a:t>bölümde insanın ve </a:t>
            </a:r>
            <a:r>
              <a:rPr lang="tr-TR" dirty="0"/>
              <a:t>malın aleyhinde işlenen ve İslam dininin yasakladığı temel suçları ele </a:t>
            </a:r>
            <a:r>
              <a:rPr lang="tr-TR" dirty="0" smtClean="0"/>
              <a:t>alacağız.</a:t>
            </a:r>
          </a:p>
        </p:txBody>
      </p:sp>
    </p:spTree>
    <p:extLst>
      <p:ext uri="{BB962C8B-B14F-4D97-AF65-F5344CB8AC3E}">
        <p14:creationId xmlns:p14="http://schemas.microsoft.com/office/powerpoint/2010/main" val="791666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98435"/>
          </a:xfrm>
        </p:spPr>
        <p:txBody>
          <a:bodyPr>
            <a:normAutofit fontScale="90000"/>
          </a:bodyPr>
          <a:lstStyle/>
          <a:p>
            <a:r>
              <a:rPr lang="tr-TR" b="1" dirty="0">
                <a:solidFill>
                  <a:srgbClr val="C00000"/>
                </a:solidFill>
              </a:rPr>
              <a:t>a. Adam Öldürme</a:t>
            </a:r>
          </a:p>
        </p:txBody>
      </p:sp>
      <p:sp>
        <p:nvSpPr>
          <p:cNvPr id="3" name="İçerik Yer Tutucusu 2"/>
          <p:cNvSpPr>
            <a:spLocks noGrp="1"/>
          </p:cNvSpPr>
          <p:nvPr>
            <p:ph idx="1"/>
          </p:nvPr>
        </p:nvSpPr>
        <p:spPr>
          <a:xfrm>
            <a:off x="838200" y="1120878"/>
            <a:ext cx="10515600" cy="5056085"/>
          </a:xfrm>
        </p:spPr>
        <p:txBody>
          <a:bodyPr>
            <a:normAutofit/>
          </a:bodyPr>
          <a:lstStyle/>
          <a:p>
            <a:pPr>
              <a:lnSpc>
                <a:spcPct val="150000"/>
              </a:lnSpc>
              <a:spcBef>
                <a:spcPts val="600"/>
              </a:spcBef>
            </a:pPr>
            <a:r>
              <a:rPr lang="tr-TR" dirty="0" smtClean="0"/>
              <a:t>Kur’an’da </a:t>
            </a:r>
            <a:r>
              <a:rPr lang="tr-TR" dirty="0"/>
              <a:t>haksız yere bir insanı öldürmenin tüm insanlığı öldürmüş gibi olduğu; bir insanın hayatını kurtarmanın </a:t>
            </a:r>
            <a:r>
              <a:rPr lang="tr-TR" dirty="0" smtClean="0"/>
              <a:t>ise </a:t>
            </a:r>
            <a:r>
              <a:rPr lang="tr-TR" dirty="0"/>
              <a:t>tüm insanlara hayat </a:t>
            </a:r>
            <a:r>
              <a:rPr lang="tr-TR" dirty="0" smtClean="0"/>
              <a:t>vermek </a:t>
            </a:r>
            <a:r>
              <a:rPr lang="tr-TR" dirty="0"/>
              <a:t>gibi değerli bir davranış olduğu </a:t>
            </a:r>
            <a:r>
              <a:rPr lang="tr-TR" dirty="0" smtClean="0"/>
              <a:t>zikredilmektedir</a:t>
            </a:r>
            <a:r>
              <a:rPr lang="tr-TR" dirty="0"/>
              <a:t> </a:t>
            </a:r>
            <a:r>
              <a:rPr lang="tr-TR" dirty="0" smtClean="0"/>
              <a:t>(Maide</a:t>
            </a:r>
            <a:r>
              <a:rPr lang="tr-TR" dirty="0"/>
              <a:t>, 32</a:t>
            </a:r>
            <a:r>
              <a:rPr lang="tr-TR" dirty="0" smtClean="0"/>
              <a:t>). </a:t>
            </a:r>
            <a:r>
              <a:rPr lang="tr-TR" dirty="0"/>
              <a:t>İslam dininde adam öldürme büyük günahlardan sayılmıştır. Haksız yere ve kasten adam öldürenin cezası, mirasçılarının talebine bağlı olarak </a:t>
            </a:r>
            <a:r>
              <a:rPr lang="tr-TR" dirty="0" smtClean="0"/>
              <a:t>kısastır </a:t>
            </a:r>
            <a:r>
              <a:rPr lang="tr-TR" dirty="0"/>
              <a:t>(Bakara, 178</a:t>
            </a:r>
            <a:r>
              <a:rPr lang="tr-TR" dirty="0" smtClean="0"/>
              <a:t>). Bu kişilerin ahirette </a:t>
            </a:r>
            <a:r>
              <a:rPr lang="tr-TR" dirty="0"/>
              <a:t>ise ebedi olarak cehennem azabıyla cezalandırılacağı </a:t>
            </a:r>
            <a:r>
              <a:rPr lang="tr-TR" dirty="0" smtClean="0"/>
              <a:t>bildirilmiştir </a:t>
            </a:r>
            <a:r>
              <a:rPr lang="tr-TR" dirty="0"/>
              <a:t>(Nisa, 93</a:t>
            </a:r>
            <a:r>
              <a:rPr lang="tr-TR" dirty="0" smtClean="0"/>
              <a:t>).</a:t>
            </a:r>
            <a:endParaRPr lang="tr-TR" dirty="0"/>
          </a:p>
        </p:txBody>
      </p:sp>
    </p:spTree>
    <p:extLst>
      <p:ext uri="{BB962C8B-B14F-4D97-AF65-F5344CB8AC3E}">
        <p14:creationId xmlns:p14="http://schemas.microsoft.com/office/powerpoint/2010/main" val="1666215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24578"/>
          </a:xfrm>
        </p:spPr>
        <p:txBody>
          <a:bodyPr/>
          <a:lstStyle/>
          <a:p>
            <a:r>
              <a:rPr lang="tr-TR" b="1" dirty="0">
                <a:solidFill>
                  <a:srgbClr val="C00000"/>
                </a:solidFill>
              </a:rPr>
              <a:t>a. Adam Öldürme</a:t>
            </a:r>
            <a:endParaRPr lang="tr-TR" b="1" dirty="0">
              <a:solidFill>
                <a:srgbClr val="00B050"/>
              </a:solidFill>
            </a:endParaRPr>
          </a:p>
        </p:txBody>
      </p:sp>
      <p:sp>
        <p:nvSpPr>
          <p:cNvPr id="3" name="İçerik Yer Tutucusu 2"/>
          <p:cNvSpPr>
            <a:spLocks noGrp="1"/>
          </p:cNvSpPr>
          <p:nvPr>
            <p:ph idx="1"/>
          </p:nvPr>
        </p:nvSpPr>
        <p:spPr>
          <a:xfrm>
            <a:off x="838200" y="1396181"/>
            <a:ext cx="10515600" cy="4780782"/>
          </a:xfrm>
        </p:spPr>
        <p:txBody>
          <a:bodyPr>
            <a:normAutofit/>
          </a:bodyPr>
          <a:lstStyle/>
          <a:p>
            <a:pPr>
              <a:lnSpc>
                <a:spcPct val="150000"/>
              </a:lnSpc>
              <a:spcBef>
                <a:spcPts val="600"/>
              </a:spcBef>
            </a:pPr>
            <a:r>
              <a:rPr lang="tr-TR" dirty="0"/>
              <a:t>Mirasçıların kısası talep etmemesi durumunda ölen kişinin kan bedeli olan diyet ödenir. Hata ile adam </a:t>
            </a:r>
            <a:r>
              <a:rPr lang="tr-TR" dirty="0" smtClean="0"/>
              <a:t>öldürmede </a:t>
            </a:r>
            <a:r>
              <a:rPr lang="tr-TR" dirty="0"/>
              <a:t>ise ölenin mirasçılarına diyet </a:t>
            </a:r>
            <a:r>
              <a:rPr lang="tr-TR" dirty="0" smtClean="0"/>
              <a:t>ödenmez. </a:t>
            </a:r>
            <a:r>
              <a:rPr lang="tr-TR" dirty="0"/>
              <a:t>Hz. </a:t>
            </a:r>
            <a:r>
              <a:rPr lang="tr-TR" dirty="0" smtClean="0"/>
              <a:t>Peygamber Veda </a:t>
            </a:r>
            <a:r>
              <a:rPr lang="tr-TR" dirty="0"/>
              <a:t>Haccında insanın yaşama hakkının dokunulmaz olduğunu bildirmiştir. Kasten adam öldüren kişi dinen </a:t>
            </a:r>
            <a:r>
              <a:rPr lang="tr-TR" dirty="0" err="1"/>
              <a:t>fâsık</a:t>
            </a:r>
            <a:r>
              <a:rPr lang="tr-TR" dirty="0"/>
              <a:t> ve günahkâr sayılmaktadır. Katilin tövbe etmesi ve pişman olması halinde Allah katındaki konumu tamamıyla Allah’ın takdirine kalmış bir durumdur. (Nisa, </a:t>
            </a:r>
            <a:r>
              <a:rPr lang="tr-TR" dirty="0" smtClean="0"/>
              <a:t>48; </a:t>
            </a:r>
            <a:r>
              <a:rPr lang="tr-TR" dirty="0" err="1" smtClean="0"/>
              <a:t>Zümer</a:t>
            </a:r>
            <a:r>
              <a:rPr lang="tr-TR" dirty="0"/>
              <a:t>, 53</a:t>
            </a:r>
            <a:r>
              <a:rPr lang="tr-TR" dirty="0" smtClean="0"/>
              <a:t>).</a:t>
            </a:r>
            <a:endParaRPr lang="tr-TR" dirty="0"/>
          </a:p>
        </p:txBody>
      </p:sp>
    </p:spTree>
    <p:extLst>
      <p:ext uri="{BB962C8B-B14F-4D97-AF65-F5344CB8AC3E}">
        <p14:creationId xmlns:p14="http://schemas.microsoft.com/office/powerpoint/2010/main" val="374643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7609325" cy="2800767"/>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5:</a:t>
            </a:r>
          </a:p>
          <a:p>
            <a:r>
              <a:rPr lang="tr-TR" sz="4400" b="1" dirty="0">
                <a:solidFill>
                  <a:srgbClr val="C00000"/>
                </a:solidFill>
              </a:rPr>
              <a:t>KEFARETLER, ADAK VE YEMİNLER, HARAMLAR VE HELALLER</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45919"/>
          </a:xfrm>
        </p:spPr>
        <p:txBody>
          <a:bodyPr/>
          <a:lstStyle/>
          <a:p>
            <a:r>
              <a:rPr lang="tr-TR" b="1" dirty="0" smtClean="0">
                <a:solidFill>
                  <a:srgbClr val="00B050"/>
                </a:solidFill>
              </a:rPr>
              <a:t>Bilgi Notu…</a:t>
            </a:r>
            <a:endParaRPr lang="tr-TR" dirty="0">
              <a:solidFill>
                <a:srgbClr val="00B050"/>
              </a:solidFill>
            </a:endParaRPr>
          </a:p>
        </p:txBody>
      </p:sp>
      <p:sp>
        <p:nvSpPr>
          <p:cNvPr id="3" name="İçerik Yer Tutucusu 2"/>
          <p:cNvSpPr>
            <a:spLocks noGrp="1"/>
          </p:cNvSpPr>
          <p:nvPr>
            <p:ph idx="1"/>
          </p:nvPr>
        </p:nvSpPr>
        <p:spPr>
          <a:xfrm>
            <a:off x="838200" y="1111045"/>
            <a:ext cx="10515600" cy="5065918"/>
          </a:xfrm>
        </p:spPr>
        <p:txBody>
          <a:bodyPr>
            <a:normAutofit/>
          </a:bodyPr>
          <a:lstStyle/>
          <a:p>
            <a:pPr>
              <a:lnSpc>
                <a:spcPct val="150000"/>
              </a:lnSpc>
              <a:spcBef>
                <a:spcPts val="600"/>
              </a:spcBef>
            </a:pPr>
            <a:r>
              <a:rPr lang="tr-TR" dirty="0"/>
              <a:t>Ölüm cezası Hz. Peygamber’in hadisi ile sınırlandırılmıştır. Sınırlandırılan bu suçları şu şekilde </a:t>
            </a:r>
            <a:r>
              <a:rPr lang="tr-TR" dirty="0" smtClean="0"/>
              <a:t>sıralayabiliriz:</a:t>
            </a:r>
          </a:p>
          <a:p>
            <a:pPr>
              <a:lnSpc>
                <a:spcPct val="150000"/>
              </a:lnSpc>
              <a:spcBef>
                <a:spcPts val="600"/>
              </a:spcBef>
            </a:pPr>
            <a:r>
              <a:rPr lang="tr-TR" dirty="0" smtClean="0"/>
              <a:t>1</a:t>
            </a:r>
            <a:r>
              <a:rPr lang="tr-TR" dirty="0"/>
              <a:t>. </a:t>
            </a:r>
            <a:r>
              <a:rPr lang="tr-TR" dirty="0" err="1" smtClean="0"/>
              <a:t>İrtidad</a:t>
            </a:r>
            <a:endParaRPr lang="tr-TR" dirty="0" smtClean="0"/>
          </a:p>
          <a:p>
            <a:pPr>
              <a:lnSpc>
                <a:spcPct val="150000"/>
              </a:lnSpc>
              <a:spcBef>
                <a:spcPts val="600"/>
              </a:spcBef>
            </a:pPr>
            <a:r>
              <a:rPr lang="tr-TR" dirty="0" smtClean="0"/>
              <a:t>2</a:t>
            </a:r>
            <a:r>
              <a:rPr lang="tr-TR" dirty="0"/>
              <a:t>. Evli kişinin </a:t>
            </a:r>
            <a:r>
              <a:rPr lang="tr-TR" dirty="0" smtClean="0"/>
              <a:t>zinası</a:t>
            </a:r>
          </a:p>
          <a:p>
            <a:pPr>
              <a:lnSpc>
                <a:spcPct val="150000"/>
              </a:lnSpc>
              <a:spcBef>
                <a:spcPts val="600"/>
              </a:spcBef>
            </a:pPr>
            <a:r>
              <a:rPr lang="tr-TR" dirty="0" smtClean="0"/>
              <a:t>3</a:t>
            </a:r>
            <a:r>
              <a:rPr lang="tr-TR" dirty="0"/>
              <a:t>. Kasten adam öldürme</a:t>
            </a:r>
          </a:p>
        </p:txBody>
      </p:sp>
    </p:spTree>
    <p:extLst>
      <p:ext uri="{BB962C8B-B14F-4D97-AF65-F5344CB8AC3E}">
        <p14:creationId xmlns:p14="http://schemas.microsoft.com/office/powerpoint/2010/main" val="747448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24578"/>
          </a:xfrm>
        </p:spPr>
        <p:txBody>
          <a:bodyPr/>
          <a:lstStyle/>
          <a:p>
            <a:r>
              <a:rPr lang="tr-TR" b="1" dirty="0">
                <a:solidFill>
                  <a:srgbClr val="C00000"/>
                </a:solidFill>
              </a:rPr>
              <a:t>b. İffet ve Namusa Saldırı</a:t>
            </a:r>
          </a:p>
        </p:txBody>
      </p:sp>
      <p:sp>
        <p:nvSpPr>
          <p:cNvPr id="3" name="İçerik Yer Tutucusu 2"/>
          <p:cNvSpPr>
            <a:spLocks noGrp="1"/>
          </p:cNvSpPr>
          <p:nvPr>
            <p:ph idx="1"/>
          </p:nvPr>
        </p:nvSpPr>
        <p:spPr>
          <a:xfrm>
            <a:off x="838200" y="1189703"/>
            <a:ext cx="10515600" cy="5319251"/>
          </a:xfrm>
        </p:spPr>
        <p:txBody>
          <a:bodyPr>
            <a:normAutofit/>
          </a:bodyPr>
          <a:lstStyle/>
          <a:p>
            <a:pPr>
              <a:lnSpc>
                <a:spcPct val="150000"/>
              </a:lnSpc>
              <a:spcBef>
                <a:spcPts val="600"/>
              </a:spcBef>
            </a:pPr>
            <a:r>
              <a:rPr lang="tr-TR" dirty="0" smtClean="0"/>
              <a:t>İslam </a:t>
            </a:r>
            <a:r>
              <a:rPr lang="tr-TR" dirty="0"/>
              <a:t>dininde iffet ve namus kişilerin en temel haklarından kabul edilmiştir. Bunların aleyhinde yapılan bir saldırı dünyevi ve uhrevi müeyyidelere konu edilmiştir. İslam dininde zinanın yasaklanması ve zinaya götüren yolların kapatılması dinen iffet ve namusu korumaya yönelik tedbirlerdir. İslam hukukunda korunması gereken </a:t>
            </a:r>
            <a:r>
              <a:rPr lang="tr-TR" dirty="0" err="1"/>
              <a:t>zarûriyyatın</a:t>
            </a:r>
            <a:r>
              <a:rPr lang="tr-TR" dirty="0"/>
              <a:t> içerisinde bulunan iffet ve namusun korunmasına yönelik ağır müeyyideler düzenlenmiştir. </a:t>
            </a:r>
            <a:endParaRPr lang="tr-TR" dirty="0" smtClean="0"/>
          </a:p>
        </p:txBody>
      </p:sp>
    </p:spTree>
    <p:extLst>
      <p:ext uri="{BB962C8B-B14F-4D97-AF65-F5344CB8AC3E}">
        <p14:creationId xmlns:p14="http://schemas.microsoft.com/office/powerpoint/2010/main" val="925166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45921"/>
          </a:xfrm>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111046"/>
            <a:ext cx="10515600" cy="5437238"/>
          </a:xfrm>
        </p:spPr>
        <p:txBody>
          <a:bodyPr>
            <a:normAutofit/>
          </a:bodyPr>
          <a:lstStyle/>
          <a:p>
            <a:pPr>
              <a:lnSpc>
                <a:spcPct val="150000"/>
              </a:lnSpc>
              <a:spcBef>
                <a:spcPts val="600"/>
              </a:spcBef>
            </a:pPr>
            <a:r>
              <a:rPr lang="tr-TR" dirty="0"/>
              <a:t>İslam Hukukunda İffetli bir kadına zina iftirasında bulunmak </a:t>
            </a:r>
            <a:r>
              <a:rPr lang="tr-TR" dirty="0" err="1"/>
              <a:t>kazif</a:t>
            </a:r>
            <a:r>
              <a:rPr lang="tr-TR" dirty="0"/>
              <a:t> olarak adlandırılmaktadır. </a:t>
            </a:r>
            <a:r>
              <a:rPr lang="tr-TR" dirty="0" err="1"/>
              <a:t>Kazif</a:t>
            </a:r>
            <a:r>
              <a:rPr lang="tr-TR" dirty="0"/>
              <a:t> cezası seksen </a:t>
            </a:r>
            <a:r>
              <a:rPr lang="tr-TR" dirty="0" err="1"/>
              <a:t>celde</a:t>
            </a:r>
            <a:r>
              <a:rPr lang="tr-TR" dirty="0"/>
              <a:t> (sopa) olarak belirtilmiştir. Bu suç zina isnadında bulunan kişinin zina yapıldığına dair dört şahit getiremediği durumda gerçekleşir. Zina iftirası dışında kalan </a:t>
            </a:r>
            <a:r>
              <a:rPr lang="tr-TR" dirty="0" err="1"/>
              <a:t>bühtân</a:t>
            </a:r>
            <a:r>
              <a:rPr lang="tr-TR" dirty="0"/>
              <a:t> ve iftiralar da yasaklanmış ancak bunlar için herhangi bir ceza şekli öngörülmemiştir. Bu konuda gerekli tedbirleri almak topluma bırakılmıştır.</a:t>
            </a:r>
          </a:p>
        </p:txBody>
      </p:sp>
    </p:spTree>
    <p:extLst>
      <p:ext uri="{BB962C8B-B14F-4D97-AF65-F5344CB8AC3E}">
        <p14:creationId xmlns:p14="http://schemas.microsoft.com/office/powerpoint/2010/main" val="3387678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86927"/>
          </a:xfrm>
        </p:spPr>
        <p:txBody>
          <a:bodyPr>
            <a:normAutofit fontScale="90000"/>
          </a:bodyPr>
          <a:lstStyle/>
          <a:p>
            <a:r>
              <a:rPr lang="tr-TR" b="1" dirty="0">
                <a:solidFill>
                  <a:srgbClr val="C00000"/>
                </a:solidFill>
              </a:rPr>
              <a:t>c. Sarhoşluk</a:t>
            </a:r>
          </a:p>
        </p:txBody>
      </p:sp>
      <p:sp>
        <p:nvSpPr>
          <p:cNvPr id="3" name="İçerik Yer Tutucusu 2"/>
          <p:cNvSpPr>
            <a:spLocks noGrp="1"/>
          </p:cNvSpPr>
          <p:nvPr>
            <p:ph idx="1"/>
          </p:nvPr>
        </p:nvSpPr>
        <p:spPr>
          <a:xfrm>
            <a:off x="838200" y="1130710"/>
            <a:ext cx="10515600" cy="5456903"/>
          </a:xfrm>
        </p:spPr>
        <p:txBody>
          <a:bodyPr>
            <a:normAutofit/>
          </a:bodyPr>
          <a:lstStyle/>
          <a:p>
            <a:pPr>
              <a:lnSpc>
                <a:spcPct val="150000"/>
              </a:lnSpc>
              <a:spcBef>
                <a:spcPts val="600"/>
              </a:spcBef>
            </a:pPr>
            <a:r>
              <a:rPr lang="tr-TR" dirty="0" smtClean="0"/>
              <a:t>Kur’an’da </a:t>
            </a:r>
            <a:r>
              <a:rPr lang="tr-TR" dirty="0"/>
              <a:t>“Ey iman </a:t>
            </a:r>
            <a:r>
              <a:rPr lang="tr-TR" dirty="0" smtClean="0"/>
              <a:t>edenler! </a:t>
            </a:r>
            <a:r>
              <a:rPr lang="tr-TR" dirty="0"/>
              <a:t>İçki, kumar, putlar, şans okları şeytan işidir. O halde bunlardan sakının ki kurtuluşa eresiniz</a:t>
            </a:r>
            <a:r>
              <a:rPr lang="tr-TR" dirty="0" smtClean="0"/>
              <a:t>” (</a:t>
            </a:r>
            <a:r>
              <a:rPr lang="tr-TR" dirty="0"/>
              <a:t>Maide, 90) </a:t>
            </a:r>
            <a:r>
              <a:rPr lang="tr-TR" dirty="0" smtClean="0"/>
              <a:t>ifadesiyle açıkça belirtildiği gibi </a:t>
            </a:r>
            <a:r>
              <a:rPr lang="tr-TR" b="1" dirty="0" err="1" smtClean="0">
                <a:solidFill>
                  <a:srgbClr val="00B050"/>
                </a:solidFill>
              </a:rPr>
              <a:t>hamr</a:t>
            </a:r>
            <a:r>
              <a:rPr lang="tr-TR" b="1" dirty="0" smtClean="0">
                <a:solidFill>
                  <a:srgbClr val="00B050"/>
                </a:solidFill>
              </a:rPr>
              <a:t>,</a:t>
            </a:r>
            <a:r>
              <a:rPr lang="tr-TR" dirty="0" smtClean="0"/>
              <a:t> </a:t>
            </a:r>
            <a:r>
              <a:rPr lang="tr-TR" dirty="0"/>
              <a:t>yani içki yasaklanmıştır. Dinen yasaklanan </a:t>
            </a:r>
            <a:r>
              <a:rPr lang="tr-TR" dirty="0" smtClean="0"/>
              <a:t>sarhoşluk, </a:t>
            </a:r>
            <a:r>
              <a:rPr lang="tr-TR" dirty="0"/>
              <a:t>bilerek ve kasten içki içmektir. Tedavi amaçlı kullanılan ilaçların uyuşukluk </a:t>
            </a:r>
            <a:r>
              <a:rPr lang="tr-TR" dirty="0" smtClean="0"/>
              <a:t>ya da sarhoşluk </a:t>
            </a:r>
            <a:r>
              <a:rPr lang="tr-TR" dirty="0"/>
              <a:t>hissi vermesi, zorla içki içirilmesi ya da susuzluktan ölecek </a:t>
            </a:r>
            <a:r>
              <a:rPr lang="tr-TR" dirty="0" smtClean="0"/>
              <a:t>derecede </a:t>
            </a:r>
            <a:r>
              <a:rPr lang="tr-TR" dirty="0"/>
              <a:t>olan bir kişinin susuzluğunu giderecek kadar içkiden içmesi zaruretlerden dolayı </a:t>
            </a:r>
            <a:r>
              <a:rPr lang="tr-TR" dirty="0" err="1"/>
              <a:t>mübah</a:t>
            </a:r>
            <a:r>
              <a:rPr lang="tr-TR" dirty="0"/>
              <a:t> sayılmıştır. </a:t>
            </a:r>
          </a:p>
        </p:txBody>
      </p:sp>
    </p:spTree>
    <p:extLst>
      <p:ext uri="{BB962C8B-B14F-4D97-AF65-F5344CB8AC3E}">
        <p14:creationId xmlns:p14="http://schemas.microsoft.com/office/powerpoint/2010/main" val="934545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85248"/>
          </a:xfrm>
        </p:spPr>
        <p:txBody>
          <a:bodyPr/>
          <a:lstStyle/>
          <a:p>
            <a:r>
              <a:rPr lang="tr-TR" b="1" dirty="0">
                <a:solidFill>
                  <a:srgbClr val="C00000"/>
                </a:solidFill>
              </a:rPr>
              <a:t>c. Sarhoşluk</a:t>
            </a:r>
          </a:p>
        </p:txBody>
      </p:sp>
      <p:sp>
        <p:nvSpPr>
          <p:cNvPr id="3" name="İçerik Yer Tutucusu 2"/>
          <p:cNvSpPr>
            <a:spLocks noGrp="1"/>
          </p:cNvSpPr>
          <p:nvPr>
            <p:ph idx="1"/>
          </p:nvPr>
        </p:nvSpPr>
        <p:spPr>
          <a:xfrm>
            <a:off x="838200" y="1150374"/>
            <a:ext cx="10515600" cy="5132439"/>
          </a:xfrm>
        </p:spPr>
        <p:txBody>
          <a:bodyPr>
            <a:normAutofit/>
          </a:bodyPr>
          <a:lstStyle/>
          <a:p>
            <a:pPr>
              <a:lnSpc>
                <a:spcPct val="150000"/>
              </a:lnSpc>
              <a:spcBef>
                <a:spcPts val="600"/>
              </a:spcBef>
            </a:pPr>
            <a:r>
              <a:rPr lang="tr-TR" dirty="0"/>
              <a:t>İslam toplumlarında içkinin kötülüğü konusunda insanları bilgilendirme ve toplumda alkol tüketimini azaltma gibi önlemler alınmaktadır. Bununla birlikte sarhoş olan </a:t>
            </a:r>
            <a:r>
              <a:rPr lang="tr-TR" dirty="0" smtClean="0"/>
              <a:t>kişi, çeşitli müeyyidelere </a:t>
            </a:r>
            <a:r>
              <a:rPr lang="tr-TR" dirty="0"/>
              <a:t>çarptırılmıştır ancak </a:t>
            </a:r>
            <a:r>
              <a:rPr lang="tr-TR" dirty="0" smtClean="0"/>
              <a:t>bunların sarhoşluğun </a:t>
            </a:r>
            <a:r>
              <a:rPr lang="tr-TR" dirty="0"/>
              <a:t>hangi derecesinde uygulanacağı noktasında farklı görüşler bulunmaktadır.</a:t>
            </a:r>
          </a:p>
        </p:txBody>
      </p:sp>
    </p:spTree>
    <p:extLst>
      <p:ext uri="{BB962C8B-B14F-4D97-AF65-F5344CB8AC3E}">
        <p14:creationId xmlns:p14="http://schemas.microsoft.com/office/powerpoint/2010/main" val="2634660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95081"/>
          </a:xfrm>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160206"/>
            <a:ext cx="10515600" cy="5289755"/>
          </a:xfrm>
        </p:spPr>
        <p:txBody>
          <a:bodyPr>
            <a:normAutofit/>
          </a:bodyPr>
          <a:lstStyle/>
          <a:p>
            <a:pPr>
              <a:lnSpc>
                <a:spcPct val="150000"/>
              </a:lnSpc>
              <a:spcBef>
                <a:spcPts val="600"/>
              </a:spcBef>
            </a:pPr>
            <a:r>
              <a:rPr lang="tr-TR" b="1" dirty="0">
                <a:solidFill>
                  <a:srgbClr val="00B050"/>
                </a:solidFill>
              </a:rPr>
              <a:t>Sarhoş olan kişinin tasarrufları ve cezalandırılması: </a:t>
            </a:r>
            <a:r>
              <a:rPr lang="tr-TR" dirty="0"/>
              <a:t>Sarhoş olan kişinin eda ehliyeti ortadan kalkmaz yani dini vecibeler ile mükelleftir. Sarhoş olan kişi bir suç işlediyse (adam öldürme, zina vb.) sarhoş olması bu cezaları düşürmez, hafifletici bir sebep olarak </a:t>
            </a:r>
            <a:r>
              <a:rPr lang="tr-TR" dirty="0" smtClean="0"/>
              <a:t>değerlendirilmez </a:t>
            </a:r>
            <a:r>
              <a:rPr lang="tr-TR" dirty="0"/>
              <a:t>(Hanefiler, Malikiler, Hanbeliler</a:t>
            </a:r>
            <a:r>
              <a:rPr lang="tr-TR" dirty="0" smtClean="0"/>
              <a:t>). </a:t>
            </a:r>
            <a:r>
              <a:rPr lang="tr-TR" dirty="0"/>
              <a:t>Bazı fakihler sarhoşun sözlü tasarruflarından boşamanın geçersiz olacağını söylemişlerdir</a:t>
            </a:r>
            <a:r>
              <a:rPr lang="tr-TR" dirty="0" smtClean="0"/>
              <a:t>.</a:t>
            </a:r>
          </a:p>
        </p:txBody>
      </p:sp>
    </p:spTree>
    <p:extLst>
      <p:ext uri="{BB962C8B-B14F-4D97-AF65-F5344CB8AC3E}">
        <p14:creationId xmlns:p14="http://schemas.microsoft.com/office/powerpoint/2010/main" val="204885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26255"/>
          </a:xfrm>
        </p:spPr>
        <p:txBody>
          <a:bodyPr/>
          <a:lstStyle/>
          <a:p>
            <a:r>
              <a:rPr lang="tr-TR" b="1" dirty="0">
                <a:solidFill>
                  <a:srgbClr val="00B050"/>
                </a:solidFill>
              </a:rPr>
              <a:t>Bilgi Notu…</a:t>
            </a:r>
            <a:endParaRPr lang="tr-TR" b="1" dirty="0">
              <a:solidFill>
                <a:srgbClr val="C00000"/>
              </a:solidFill>
            </a:endParaRPr>
          </a:p>
        </p:txBody>
      </p:sp>
      <p:sp>
        <p:nvSpPr>
          <p:cNvPr id="3" name="İçerik Yer Tutucusu 2"/>
          <p:cNvSpPr>
            <a:spLocks noGrp="1"/>
          </p:cNvSpPr>
          <p:nvPr>
            <p:ph idx="1"/>
          </p:nvPr>
        </p:nvSpPr>
        <p:spPr>
          <a:xfrm>
            <a:off x="838200" y="1189704"/>
            <a:ext cx="10515600" cy="4987260"/>
          </a:xfrm>
        </p:spPr>
        <p:txBody>
          <a:bodyPr>
            <a:normAutofit/>
          </a:bodyPr>
          <a:lstStyle/>
          <a:p>
            <a:pPr>
              <a:lnSpc>
                <a:spcPct val="150000"/>
              </a:lnSpc>
              <a:spcBef>
                <a:spcPts val="600"/>
              </a:spcBef>
            </a:pPr>
            <a:r>
              <a:rPr lang="tr-TR" dirty="0"/>
              <a:t> Sarhoş olan kişinin tasarruflarının cezalandırılabileceğini düşünenler olsa </a:t>
            </a:r>
            <a:r>
              <a:rPr lang="tr-TR" dirty="0" smtClean="0"/>
              <a:t>da, bu durumdaki kişi </a:t>
            </a:r>
            <a:r>
              <a:rPr lang="tr-TR" dirty="0"/>
              <a:t>temyiz gücünün ortadan </a:t>
            </a:r>
            <a:r>
              <a:rPr lang="tr-TR" dirty="0" smtClean="0"/>
              <a:t>kalkması nedeniyle </a:t>
            </a:r>
            <a:r>
              <a:rPr lang="tr-TR" dirty="0"/>
              <a:t>hem sözlü tasarruflarından hem de fiili </a:t>
            </a:r>
            <a:r>
              <a:rPr lang="tr-TR" dirty="0" smtClean="0"/>
              <a:t>olarak işlediği </a:t>
            </a:r>
            <a:r>
              <a:rPr lang="tr-TR" dirty="0"/>
              <a:t>suçlardan </a:t>
            </a:r>
            <a:r>
              <a:rPr lang="tr-TR" dirty="0" smtClean="0"/>
              <a:t>dolayı, hukuki </a:t>
            </a:r>
            <a:r>
              <a:rPr lang="tr-TR" dirty="0"/>
              <a:t>ve bedeni bir cezaya çarptırılamaz. Kendisine içki </a:t>
            </a:r>
            <a:r>
              <a:rPr lang="tr-TR" dirty="0" smtClean="0"/>
              <a:t>içtiği için ceza </a:t>
            </a:r>
            <a:r>
              <a:rPr lang="tr-TR" dirty="0"/>
              <a:t>uygulanır.</a:t>
            </a:r>
          </a:p>
        </p:txBody>
      </p:sp>
    </p:spTree>
    <p:extLst>
      <p:ext uri="{BB962C8B-B14F-4D97-AF65-F5344CB8AC3E}">
        <p14:creationId xmlns:p14="http://schemas.microsoft.com/office/powerpoint/2010/main" val="2327519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96758"/>
          </a:xfrm>
        </p:spPr>
        <p:txBody>
          <a:bodyPr>
            <a:normAutofit/>
          </a:bodyPr>
          <a:lstStyle/>
          <a:p>
            <a:r>
              <a:rPr lang="tr-TR" b="1" dirty="0">
                <a:solidFill>
                  <a:srgbClr val="C00000"/>
                </a:solidFill>
              </a:rPr>
              <a:t>d. Hırsızlık</a:t>
            </a:r>
          </a:p>
        </p:txBody>
      </p:sp>
      <p:sp>
        <p:nvSpPr>
          <p:cNvPr id="3" name="İçerik Yer Tutucusu 2"/>
          <p:cNvSpPr>
            <a:spLocks noGrp="1"/>
          </p:cNvSpPr>
          <p:nvPr>
            <p:ph idx="1"/>
          </p:nvPr>
        </p:nvSpPr>
        <p:spPr>
          <a:xfrm>
            <a:off x="838200" y="1061884"/>
            <a:ext cx="10515600" cy="5115080"/>
          </a:xfrm>
        </p:spPr>
        <p:txBody>
          <a:bodyPr>
            <a:normAutofit/>
          </a:bodyPr>
          <a:lstStyle/>
          <a:p>
            <a:pPr>
              <a:lnSpc>
                <a:spcPct val="150000"/>
              </a:lnSpc>
              <a:spcBef>
                <a:spcPts val="600"/>
              </a:spcBef>
            </a:pPr>
            <a:r>
              <a:rPr lang="tr-TR" dirty="0" smtClean="0"/>
              <a:t>Hırsızlık, mala </a:t>
            </a:r>
            <a:r>
              <a:rPr lang="tr-TR" dirty="0"/>
              <a:t>ve mülkiyete karşı işlenen suçlardan olup, bir başkasının malını şahsın izni olmadan gizlice almaya </a:t>
            </a:r>
            <a:r>
              <a:rPr lang="tr-TR" dirty="0" smtClean="0"/>
              <a:t>denir. İslam dininin </a:t>
            </a:r>
            <a:r>
              <a:rPr lang="tr-TR" dirty="0"/>
              <a:t>korumayı amaçladığı esaslardan biri de kişinin meşru yollarla ve alın teri ile kazanmış olduğu maldır. İslam dini emeğe ve mülkiyete değer </a:t>
            </a:r>
            <a:r>
              <a:rPr lang="tr-TR" dirty="0" smtClean="0"/>
              <a:t>vermiş ve bunların haksız </a:t>
            </a:r>
            <a:r>
              <a:rPr lang="tr-TR" dirty="0"/>
              <a:t>yere gasp edilmesini yasaklamıştır. </a:t>
            </a:r>
          </a:p>
        </p:txBody>
      </p:sp>
    </p:spTree>
    <p:extLst>
      <p:ext uri="{BB962C8B-B14F-4D97-AF65-F5344CB8AC3E}">
        <p14:creationId xmlns:p14="http://schemas.microsoft.com/office/powerpoint/2010/main" val="369538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normAutofit/>
          </a:bodyPr>
          <a:lstStyle/>
          <a:p>
            <a:r>
              <a:rPr lang="tr-TR" b="1" dirty="0">
                <a:solidFill>
                  <a:srgbClr val="C00000"/>
                </a:solidFill>
              </a:rPr>
              <a:t>d. Hırsızlık</a:t>
            </a:r>
            <a:endParaRPr lang="tr-TR" dirty="0">
              <a:solidFill>
                <a:srgbClr val="C00000"/>
              </a:solidFill>
            </a:endParaRPr>
          </a:p>
        </p:txBody>
      </p:sp>
      <p:sp>
        <p:nvSpPr>
          <p:cNvPr id="3" name="İçerik Yer Tutucusu 2"/>
          <p:cNvSpPr>
            <a:spLocks noGrp="1"/>
          </p:cNvSpPr>
          <p:nvPr>
            <p:ph idx="1"/>
          </p:nvPr>
        </p:nvSpPr>
        <p:spPr>
          <a:xfrm>
            <a:off x="838200" y="1327356"/>
            <a:ext cx="10515600" cy="4849607"/>
          </a:xfrm>
        </p:spPr>
        <p:txBody>
          <a:bodyPr>
            <a:normAutofit fontScale="92500"/>
          </a:bodyPr>
          <a:lstStyle/>
          <a:p>
            <a:pPr>
              <a:lnSpc>
                <a:spcPct val="150000"/>
              </a:lnSpc>
              <a:spcBef>
                <a:spcPts val="600"/>
              </a:spcBef>
            </a:pPr>
            <a:r>
              <a:rPr lang="tr-TR" dirty="0"/>
              <a:t>Kur’an’da “Hırsızlık yapan erkek ve kadının yaptıklarına karşılık ceza olarak ellerini kesin” (Maide, 38) </a:t>
            </a:r>
            <a:r>
              <a:rPr lang="tr-TR" dirty="0" smtClean="0"/>
              <a:t>ayeti geçmektedir</a:t>
            </a:r>
            <a:r>
              <a:rPr lang="tr-TR" dirty="0"/>
              <a:t>. Hırsızlık cezası Kur’an’da açıkça geçtiği ve Hz. </a:t>
            </a:r>
            <a:r>
              <a:rPr lang="tr-TR" dirty="0" smtClean="0"/>
              <a:t>Peygamber de </a:t>
            </a:r>
            <a:r>
              <a:rPr lang="tr-TR" dirty="0"/>
              <a:t>açıkça uyguladığı için hırsızlık had suçu, hırsızlığın cezası da had cezası (</a:t>
            </a:r>
            <a:r>
              <a:rPr lang="tr-TR" dirty="0" err="1"/>
              <a:t>hadd</a:t>
            </a:r>
            <a:r>
              <a:rPr lang="tr-TR" dirty="0"/>
              <a:t>-i </a:t>
            </a:r>
            <a:r>
              <a:rPr lang="tr-TR" dirty="0" err="1"/>
              <a:t>serika</a:t>
            </a:r>
            <a:r>
              <a:rPr lang="tr-TR" dirty="0"/>
              <a:t>) olarak kabul edilmektedir. Ancak hırsızlık suçu için </a:t>
            </a:r>
            <a:r>
              <a:rPr lang="tr-TR" dirty="0" smtClean="0"/>
              <a:t>açlık ve zorlama </a:t>
            </a:r>
            <a:r>
              <a:rPr lang="tr-TR" dirty="0"/>
              <a:t>gibi zaruretlerin bulunmaması, suçun bilerek ve kasten işlenmiş olması, hırsızın cezai ehliyetinin olması, çalınan malın belirli şartları taşıması gerekmektedir. </a:t>
            </a:r>
          </a:p>
        </p:txBody>
      </p:sp>
    </p:spTree>
    <p:extLst>
      <p:ext uri="{BB962C8B-B14F-4D97-AF65-F5344CB8AC3E}">
        <p14:creationId xmlns:p14="http://schemas.microsoft.com/office/powerpoint/2010/main" val="3952046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83572"/>
          </a:xfrm>
        </p:spPr>
        <p:txBody>
          <a:bodyPr/>
          <a:lstStyle/>
          <a:p>
            <a:r>
              <a:rPr lang="tr-TR" b="1" dirty="0">
                <a:solidFill>
                  <a:srgbClr val="C00000"/>
                </a:solidFill>
              </a:rPr>
              <a:t>e. Gasp ve Yağlama</a:t>
            </a:r>
          </a:p>
        </p:txBody>
      </p:sp>
      <p:sp>
        <p:nvSpPr>
          <p:cNvPr id="3" name="İçerik Yer Tutucusu 2"/>
          <p:cNvSpPr>
            <a:spLocks noGrp="1"/>
          </p:cNvSpPr>
          <p:nvPr>
            <p:ph idx="1"/>
          </p:nvPr>
        </p:nvSpPr>
        <p:spPr>
          <a:xfrm>
            <a:off x="838200" y="1337188"/>
            <a:ext cx="10515600" cy="4839776"/>
          </a:xfrm>
        </p:spPr>
        <p:txBody>
          <a:bodyPr>
            <a:normAutofit/>
          </a:bodyPr>
          <a:lstStyle/>
          <a:p>
            <a:pPr>
              <a:lnSpc>
                <a:spcPct val="150000"/>
              </a:lnSpc>
              <a:spcBef>
                <a:spcPts val="600"/>
              </a:spcBef>
            </a:pPr>
            <a:r>
              <a:rPr lang="tr-TR" dirty="0" smtClean="0"/>
              <a:t>Gasp, </a:t>
            </a:r>
            <a:r>
              <a:rPr lang="tr-TR" dirty="0"/>
              <a:t>başkasına ait </a:t>
            </a:r>
            <a:r>
              <a:rPr lang="tr-TR" dirty="0" smtClean="0"/>
              <a:t>olan malı </a:t>
            </a:r>
            <a:r>
              <a:rPr lang="tr-TR" dirty="0"/>
              <a:t>zorla almaktır. Bu yönüyle hırsızlıktan ayrılmaktadır. Hanefi mezhebine göre gasp; </a:t>
            </a:r>
            <a:r>
              <a:rPr lang="tr-TR" dirty="0" smtClean="0"/>
              <a:t>taşınabilir</a:t>
            </a:r>
            <a:r>
              <a:rPr lang="tr-TR" dirty="0"/>
              <a:t>, hukuki ve ekonomik değeri bulunan bir malın, sahibinin izni olmadan açıkça ve kuvvete dayanarak almaktır. İslam dininin ve hukukun koruma altına aldığı ve korumayı emrettiği beş temel değer arasında mülkiyet hakkı da bulunmaktadır.</a:t>
            </a:r>
          </a:p>
        </p:txBody>
      </p:sp>
    </p:spTree>
    <p:extLst>
      <p:ext uri="{BB962C8B-B14F-4D97-AF65-F5344CB8AC3E}">
        <p14:creationId xmlns:p14="http://schemas.microsoft.com/office/powerpoint/2010/main" val="3735162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a:xfrm>
            <a:off x="838200" y="1582994"/>
            <a:ext cx="10515600" cy="4593969"/>
          </a:xfrm>
        </p:spPr>
        <p:txBody>
          <a:bodyPr>
            <a:normAutofit/>
          </a:bodyPr>
          <a:lstStyle/>
          <a:p>
            <a:pPr>
              <a:lnSpc>
                <a:spcPct val="110000"/>
              </a:lnSpc>
              <a:spcBef>
                <a:spcPts val="600"/>
              </a:spcBef>
            </a:pPr>
            <a:r>
              <a:rPr lang="tr-TR" dirty="0" smtClean="0"/>
              <a:t>Bu derste; öncelikle </a:t>
            </a:r>
            <a:r>
              <a:rPr lang="tr-TR" dirty="0" err="1" smtClean="0"/>
              <a:t>bid’at</a:t>
            </a:r>
            <a:r>
              <a:rPr lang="tr-TR" dirty="0" smtClean="0"/>
              <a:t> ve hurafeler konusu üzerinde duracağız.</a:t>
            </a:r>
          </a:p>
          <a:p>
            <a:pPr>
              <a:lnSpc>
                <a:spcPct val="110000"/>
              </a:lnSpc>
              <a:spcBef>
                <a:spcPts val="600"/>
              </a:spcBef>
            </a:pPr>
            <a:r>
              <a:rPr lang="tr-TR" dirty="0" smtClean="0"/>
              <a:t>Son bölümde ise </a:t>
            </a:r>
            <a:r>
              <a:rPr lang="tr-TR" dirty="0"/>
              <a:t>şahıs ve mal aleyhine işlenen suçlar </a:t>
            </a:r>
            <a:r>
              <a:rPr lang="tr-TR" dirty="0" smtClean="0"/>
              <a:t>konusunu inceleyeceğiz.</a:t>
            </a:r>
            <a:endParaRPr lang="tr-TR" dirty="0"/>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e. Gasp ve Yağlama</a:t>
            </a:r>
            <a:endParaRPr lang="tr-TR" dirty="0"/>
          </a:p>
        </p:txBody>
      </p:sp>
      <p:sp>
        <p:nvSpPr>
          <p:cNvPr id="3" name="İçerik Yer Tutucusu 2"/>
          <p:cNvSpPr>
            <a:spLocks noGrp="1"/>
          </p:cNvSpPr>
          <p:nvPr>
            <p:ph idx="1"/>
          </p:nvPr>
        </p:nvSpPr>
        <p:spPr>
          <a:xfrm>
            <a:off x="838200" y="1484671"/>
            <a:ext cx="10515600" cy="4692292"/>
          </a:xfrm>
        </p:spPr>
        <p:txBody>
          <a:bodyPr>
            <a:normAutofit/>
          </a:bodyPr>
          <a:lstStyle/>
          <a:p>
            <a:pPr>
              <a:lnSpc>
                <a:spcPct val="150000"/>
              </a:lnSpc>
              <a:spcBef>
                <a:spcPts val="600"/>
              </a:spcBef>
            </a:pPr>
            <a:r>
              <a:rPr lang="tr-TR" dirty="0"/>
              <a:t>Gasp yoluyla elde edilen kazanç geri teslim edilmelidir. Eğer malda şeklen ve hükmen bir değişiklik meydana </a:t>
            </a:r>
            <a:r>
              <a:rPr lang="tr-TR" dirty="0" smtClean="0"/>
              <a:t>gelmişse, </a:t>
            </a:r>
            <a:r>
              <a:rPr lang="tr-TR" dirty="0"/>
              <a:t>onun iadesi söz konusu </a:t>
            </a:r>
            <a:r>
              <a:rPr lang="tr-TR" dirty="0" smtClean="0"/>
              <a:t>olmaz. Bu durumda gündeme </a:t>
            </a:r>
            <a:r>
              <a:rPr lang="tr-TR" dirty="0"/>
              <a:t>tazmin </a:t>
            </a:r>
            <a:r>
              <a:rPr lang="tr-TR" dirty="0" smtClean="0"/>
              <a:t>gelir</a:t>
            </a:r>
            <a:r>
              <a:rPr lang="tr-TR" dirty="0"/>
              <a:t>. </a:t>
            </a:r>
            <a:r>
              <a:rPr lang="tr-TR" dirty="0" smtClean="0"/>
              <a:t>Tazmin, </a:t>
            </a:r>
            <a:r>
              <a:rPr lang="tr-TR" dirty="0"/>
              <a:t>malın durumuna göre mislini ya da ederini ödemek suretiyle gerçekleşir. Malı gasp eden </a:t>
            </a:r>
            <a:r>
              <a:rPr lang="tr-TR" dirty="0" smtClean="0"/>
              <a:t>kişi, </a:t>
            </a:r>
            <a:r>
              <a:rPr lang="tr-TR" dirty="0"/>
              <a:t>malın telef olduğunu </a:t>
            </a:r>
            <a:r>
              <a:rPr lang="tr-TR" dirty="0" smtClean="0"/>
              <a:t>ispat </a:t>
            </a:r>
            <a:r>
              <a:rPr lang="tr-TR" dirty="0"/>
              <a:t>etmiş olsa </a:t>
            </a:r>
            <a:r>
              <a:rPr lang="tr-TR" dirty="0" smtClean="0"/>
              <a:t>da, </a:t>
            </a:r>
            <a:r>
              <a:rPr lang="tr-TR" dirty="0"/>
              <a:t>tazmin etmesi gerekmektedir. Ancak gasp eden kişinin malı aynen iade etmesi ya da tazmin </a:t>
            </a:r>
            <a:r>
              <a:rPr lang="tr-TR" dirty="0" smtClean="0"/>
              <a:t>etmesi, onu </a:t>
            </a:r>
            <a:r>
              <a:rPr lang="tr-TR" dirty="0"/>
              <a:t>uhrevi sorumluluktan kurtarmaz. </a:t>
            </a:r>
          </a:p>
        </p:txBody>
      </p:sp>
    </p:spTree>
    <p:extLst>
      <p:ext uri="{BB962C8B-B14F-4D97-AF65-F5344CB8AC3E}">
        <p14:creationId xmlns:p14="http://schemas.microsoft.com/office/powerpoint/2010/main" val="1344508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14747"/>
          </a:xfrm>
        </p:spPr>
        <p:txBody>
          <a:bodyPr/>
          <a:lstStyle/>
          <a:p>
            <a:r>
              <a:rPr lang="tr-TR" b="1" dirty="0">
                <a:solidFill>
                  <a:srgbClr val="C00000"/>
                </a:solidFill>
              </a:rPr>
              <a:t>f. Haksız Fiil</a:t>
            </a:r>
          </a:p>
        </p:txBody>
      </p:sp>
      <p:sp>
        <p:nvSpPr>
          <p:cNvPr id="3" name="İçerik Yer Tutucusu 2"/>
          <p:cNvSpPr>
            <a:spLocks noGrp="1"/>
          </p:cNvSpPr>
          <p:nvPr>
            <p:ph idx="1"/>
          </p:nvPr>
        </p:nvSpPr>
        <p:spPr>
          <a:xfrm>
            <a:off x="838200" y="1179872"/>
            <a:ext cx="10515600" cy="4997092"/>
          </a:xfrm>
        </p:spPr>
        <p:txBody>
          <a:bodyPr>
            <a:normAutofit lnSpcReduction="10000"/>
          </a:bodyPr>
          <a:lstStyle/>
          <a:p>
            <a:pPr>
              <a:lnSpc>
                <a:spcPct val="150000"/>
              </a:lnSpc>
              <a:spcBef>
                <a:spcPts val="600"/>
              </a:spcBef>
            </a:pPr>
            <a:r>
              <a:rPr lang="tr-TR" dirty="0" smtClean="0"/>
              <a:t>Hukuka </a:t>
            </a:r>
            <a:r>
              <a:rPr lang="tr-TR" dirty="0"/>
              <a:t>aykırı olarak bir kişinin canına ya da malına zarar veren fiildir. Şahsın </a:t>
            </a:r>
            <a:r>
              <a:rPr lang="tr-TR" dirty="0" smtClean="0"/>
              <a:t>kendisine, </a:t>
            </a:r>
            <a:r>
              <a:rPr lang="tr-TR" dirty="0"/>
              <a:t>yani bir insanın vücut bütünlüğüne karşı işlenen suçlar dinimizde büyük günah </a:t>
            </a:r>
            <a:r>
              <a:rPr lang="tr-TR" dirty="0" smtClean="0"/>
              <a:t>kabul </a:t>
            </a:r>
            <a:r>
              <a:rPr lang="tr-TR" dirty="0"/>
              <a:t>edilmiş ve müeyyideler ile cezalandırılmıştır. Bir başkasının mülkiyetini hukuka aykırı bir şekilde tahrip etmek de itlaftır. </a:t>
            </a:r>
            <a:r>
              <a:rPr lang="tr-TR" dirty="0" smtClean="0"/>
              <a:t>Bu da </a:t>
            </a:r>
            <a:r>
              <a:rPr lang="tr-TR" dirty="0"/>
              <a:t>haksız yere işlenen bir fiildir. Başkasının malına kasten zarar vermek dinen günah, hukuken </a:t>
            </a:r>
            <a:r>
              <a:rPr lang="tr-TR" dirty="0" smtClean="0"/>
              <a:t>ise </a:t>
            </a:r>
            <a:r>
              <a:rPr lang="tr-TR" dirty="0"/>
              <a:t>suçtur. Başkasının malına dolaylı ya da doğrudan zarar veren kişi bu zararı karşılamakla </a:t>
            </a:r>
            <a:r>
              <a:rPr lang="tr-TR" dirty="0" smtClean="0"/>
              <a:t>yükümlüdür.</a:t>
            </a:r>
            <a:endParaRPr lang="tr-TR" dirty="0"/>
          </a:p>
        </p:txBody>
      </p:sp>
    </p:spTree>
    <p:extLst>
      <p:ext uri="{BB962C8B-B14F-4D97-AF65-F5344CB8AC3E}">
        <p14:creationId xmlns:p14="http://schemas.microsoft.com/office/powerpoint/2010/main" val="3961206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50720"/>
          </a:xfrm>
        </p:spPr>
        <p:txBody>
          <a:bodyPr/>
          <a:lstStyle/>
          <a:p>
            <a:r>
              <a:rPr lang="tr-TR" b="1" dirty="0">
                <a:solidFill>
                  <a:srgbClr val="C00000"/>
                </a:solidFill>
              </a:rPr>
              <a:t>g. Haksız İktisap</a:t>
            </a:r>
          </a:p>
        </p:txBody>
      </p:sp>
      <p:sp>
        <p:nvSpPr>
          <p:cNvPr id="3" name="İçerik Yer Tutucusu 2"/>
          <p:cNvSpPr>
            <a:spLocks noGrp="1"/>
          </p:cNvSpPr>
          <p:nvPr>
            <p:ph idx="1"/>
          </p:nvPr>
        </p:nvSpPr>
        <p:spPr>
          <a:xfrm>
            <a:off x="838200" y="1415846"/>
            <a:ext cx="10515600" cy="4761117"/>
          </a:xfrm>
        </p:spPr>
        <p:txBody>
          <a:bodyPr/>
          <a:lstStyle/>
          <a:p>
            <a:pPr>
              <a:lnSpc>
                <a:spcPct val="150000"/>
              </a:lnSpc>
              <a:spcBef>
                <a:spcPts val="600"/>
              </a:spcBef>
            </a:pPr>
            <a:r>
              <a:rPr lang="tr-TR" dirty="0" smtClean="0"/>
              <a:t>Hukuki </a:t>
            </a:r>
            <a:r>
              <a:rPr lang="tr-TR" dirty="0"/>
              <a:t>bir sebebe bağlı olmaksızın bir şahsın mal varlığının başkası aleyhine çoğalmasına haksız iktisap denilmektedir. İslam dini kişilerin medeni ve hukuki ilişkilerinde rıza prensibine önem vermiştir. Kişinin izni olmadan malında tasarrufta bulunmak ve kazanç elde etmek dinen yasaklanmıştır. </a:t>
            </a:r>
            <a:r>
              <a:rPr lang="tr-TR" dirty="0" smtClean="0"/>
              <a:t>Hz. </a:t>
            </a:r>
            <a:r>
              <a:rPr lang="tr-TR" dirty="0"/>
              <a:t>Peygamber’in hadislerinde haksız şekilde iktisap edilen malların hak sahibine iadesi istenmiştir.</a:t>
            </a:r>
          </a:p>
        </p:txBody>
      </p:sp>
    </p:spTree>
    <p:extLst>
      <p:ext uri="{BB962C8B-B14F-4D97-AF65-F5344CB8AC3E}">
        <p14:creationId xmlns:p14="http://schemas.microsoft.com/office/powerpoint/2010/main" val="2998860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208036"/>
          </a:xfrm>
        </p:spPr>
        <p:txBody>
          <a:bodyPr/>
          <a:lstStyle/>
          <a:p>
            <a:r>
              <a:rPr lang="tr-TR" b="1" dirty="0" smtClean="0">
                <a:solidFill>
                  <a:srgbClr val="00B050"/>
                </a:solidFill>
              </a:rPr>
              <a:t>Odaklanalım!...</a:t>
            </a:r>
            <a:endParaRPr lang="tr-TR" b="1" dirty="0">
              <a:solidFill>
                <a:srgbClr val="00B050"/>
              </a:solidFill>
            </a:endParaRPr>
          </a:p>
        </p:txBody>
      </p:sp>
      <p:sp>
        <p:nvSpPr>
          <p:cNvPr id="3" name="İçerik Yer Tutucusu 2"/>
          <p:cNvSpPr>
            <a:spLocks noGrp="1"/>
          </p:cNvSpPr>
          <p:nvPr>
            <p:ph idx="1"/>
          </p:nvPr>
        </p:nvSpPr>
        <p:spPr>
          <a:xfrm>
            <a:off x="838200" y="1720645"/>
            <a:ext cx="10515600" cy="4456318"/>
          </a:xfrm>
        </p:spPr>
        <p:txBody>
          <a:bodyPr>
            <a:normAutofit lnSpcReduction="10000"/>
          </a:bodyPr>
          <a:lstStyle/>
          <a:p>
            <a:pPr>
              <a:lnSpc>
                <a:spcPct val="150000"/>
              </a:lnSpc>
              <a:spcBef>
                <a:spcPts val="600"/>
              </a:spcBef>
            </a:pPr>
            <a:r>
              <a:rPr lang="tr-TR" dirty="0"/>
              <a:t>Haksız iktisap örnekleri; Akit yapmadan ya da ücreti kararlaştırmadan bir kimseyi çalıştırma, kişinin izni olmadan evinde oturma, arazini ekip biçme örnekleri verilebilir. Haksız yere iktisapta bulunan </a:t>
            </a:r>
            <a:r>
              <a:rPr lang="tr-TR" dirty="0" smtClean="0"/>
              <a:t>kişinin </a:t>
            </a:r>
            <a:r>
              <a:rPr lang="tr-TR" dirty="0"/>
              <a:t>aldığı şeyi mal sahibine teslim etmesi dini ve hukuki </a:t>
            </a:r>
            <a:r>
              <a:rPr lang="tr-TR" dirty="0" smtClean="0"/>
              <a:t>bir zorunluluktur</a:t>
            </a:r>
            <a:r>
              <a:rPr lang="tr-TR" dirty="0"/>
              <a:t>. Malı eksilmişse hak sahibi eksilen malını talep edebilir. Malına haksız kazanç karıştığını düşünen </a:t>
            </a:r>
            <a:r>
              <a:rPr lang="tr-TR" dirty="0" smtClean="0"/>
              <a:t>kişinin, </a:t>
            </a:r>
            <a:r>
              <a:rPr lang="tr-TR" dirty="0"/>
              <a:t>bu hakkı sahibine iade etmesi </a:t>
            </a:r>
            <a:r>
              <a:rPr lang="tr-TR" dirty="0" smtClean="0"/>
              <a:t>gerekir.</a:t>
            </a:r>
            <a:endParaRPr lang="tr-TR" dirty="0"/>
          </a:p>
        </p:txBody>
      </p:sp>
    </p:spTree>
    <p:extLst>
      <p:ext uri="{BB962C8B-B14F-4D97-AF65-F5344CB8AC3E}">
        <p14:creationId xmlns:p14="http://schemas.microsoft.com/office/powerpoint/2010/main" val="257245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81894"/>
          </a:xfrm>
        </p:spPr>
        <p:txBody>
          <a:bodyPr/>
          <a:lstStyle/>
          <a:p>
            <a:r>
              <a:rPr lang="tr-TR" b="1" dirty="0" err="1" smtClean="0">
                <a:solidFill>
                  <a:srgbClr val="C00000"/>
                </a:solidFill>
              </a:rPr>
              <a:t>Bid’at</a:t>
            </a:r>
            <a:r>
              <a:rPr lang="tr-TR" b="1" dirty="0" smtClean="0">
                <a:solidFill>
                  <a:srgbClr val="C00000"/>
                </a:solidFill>
              </a:rPr>
              <a:t> ve Hurafeler</a:t>
            </a:r>
            <a:endParaRPr lang="tr-TR" b="1" dirty="0">
              <a:solidFill>
                <a:srgbClr val="C00000"/>
              </a:solidFill>
            </a:endParaRPr>
          </a:p>
        </p:txBody>
      </p:sp>
      <p:sp>
        <p:nvSpPr>
          <p:cNvPr id="3" name="İçerik Yer Tutucusu 2"/>
          <p:cNvSpPr>
            <a:spLocks noGrp="1"/>
          </p:cNvSpPr>
          <p:nvPr>
            <p:ph idx="1"/>
          </p:nvPr>
        </p:nvSpPr>
        <p:spPr>
          <a:xfrm>
            <a:off x="838200" y="1347019"/>
            <a:ext cx="10515600" cy="4829944"/>
          </a:xfrm>
        </p:spPr>
        <p:txBody>
          <a:bodyPr>
            <a:normAutofit/>
          </a:bodyPr>
          <a:lstStyle/>
          <a:p>
            <a:pPr>
              <a:lnSpc>
                <a:spcPct val="150000"/>
              </a:lnSpc>
              <a:spcBef>
                <a:spcPts val="600"/>
              </a:spcBef>
            </a:pPr>
            <a:r>
              <a:rPr lang="tr-TR" dirty="0"/>
              <a:t>Dini bir terim olarak </a:t>
            </a:r>
            <a:r>
              <a:rPr lang="tr-TR" b="1" dirty="0" err="1" smtClean="0">
                <a:solidFill>
                  <a:srgbClr val="00B050"/>
                </a:solidFill>
              </a:rPr>
              <a:t>bid’at</a:t>
            </a:r>
            <a:r>
              <a:rPr lang="tr-TR" dirty="0" smtClean="0"/>
              <a:t>, dinin </a:t>
            </a:r>
            <a:r>
              <a:rPr lang="tr-TR" dirty="0"/>
              <a:t>özünde olmadığı halde sonradan icat edilmiş; ibadet ve inanç alanlarının içine dâhil olmuş davranışları, düşünceleri ve inanışları ifade </a:t>
            </a:r>
            <a:r>
              <a:rPr lang="tr-TR" dirty="0" smtClean="0"/>
              <a:t>etmektedir.</a:t>
            </a:r>
          </a:p>
          <a:p>
            <a:pPr>
              <a:lnSpc>
                <a:spcPct val="150000"/>
              </a:lnSpc>
              <a:spcBef>
                <a:spcPts val="600"/>
              </a:spcBef>
            </a:pPr>
            <a:r>
              <a:rPr lang="tr-TR" dirty="0" smtClean="0"/>
              <a:t>Kur’an’da </a:t>
            </a:r>
            <a:r>
              <a:rPr lang="tr-TR" dirty="0"/>
              <a:t>Hz. Peygamberin </a:t>
            </a:r>
            <a:r>
              <a:rPr lang="tr-TR" dirty="0" err="1"/>
              <a:t>risâletiyle</a:t>
            </a:r>
            <a:r>
              <a:rPr lang="tr-TR" dirty="0"/>
              <a:t> birlikte dinin tamamlandığı </a:t>
            </a:r>
            <a:r>
              <a:rPr lang="tr-TR" dirty="0" smtClean="0"/>
              <a:t>bildirilmektedir </a:t>
            </a:r>
            <a:r>
              <a:rPr lang="tr-TR" dirty="0"/>
              <a:t>(Maide, 3</a:t>
            </a:r>
            <a:r>
              <a:rPr lang="tr-TR" dirty="0" smtClean="0"/>
              <a:t>).</a:t>
            </a:r>
          </a:p>
        </p:txBody>
      </p:sp>
    </p:spTree>
    <p:extLst>
      <p:ext uri="{BB962C8B-B14F-4D97-AF65-F5344CB8AC3E}">
        <p14:creationId xmlns:p14="http://schemas.microsoft.com/office/powerpoint/2010/main" val="14206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98435"/>
          </a:xfrm>
        </p:spPr>
        <p:txBody>
          <a:bodyPr>
            <a:normAutofit fontScale="90000"/>
          </a:bodyPr>
          <a:lstStyle/>
          <a:p>
            <a:r>
              <a:rPr lang="tr-TR" b="1" dirty="0" err="1" smtClean="0">
                <a:solidFill>
                  <a:srgbClr val="C00000"/>
                </a:solidFill>
              </a:rPr>
              <a:t>Bid’at</a:t>
            </a:r>
            <a:r>
              <a:rPr lang="tr-TR" b="1" dirty="0" smtClean="0">
                <a:solidFill>
                  <a:srgbClr val="C00000"/>
                </a:solidFill>
              </a:rPr>
              <a:t> ve Hurafeler</a:t>
            </a:r>
            <a:endParaRPr lang="tr-TR" b="1" dirty="0">
              <a:solidFill>
                <a:srgbClr val="C00000"/>
              </a:solidFill>
            </a:endParaRPr>
          </a:p>
        </p:txBody>
      </p:sp>
      <p:sp>
        <p:nvSpPr>
          <p:cNvPr id="3" name="İçerik Yer Tutucusu 2"/>
          <p:cNvSpPr>
            <a:spLocks noGrp="1"/>
          </p:cNvSpPr>
          <p:nvPr>
            <p:ph idx="1"/>
          </p:nvPr>
        </p:nvSpPr>
        <p:spPr>
          <a:xfrm>
            <a:off x="838200" y="1120878"/>
            <a:ext cx="10515600" cy="5056085"/>
          </a:xfrm>
        </p:spPr>
        <p:txBody>
          <a:bodyPr>
            <a:normAutofit/>
          </a:bodyPr>
          <a:lstStyle/>
          <a:p>
            <a:pPr>
              <a:lnSpc>
                <a:spcPct val="150000"/>
              </a:lnSpc>
              <a:spcBef>
                <a:spcPts val="600"/>
              </a:spcBef>
            </a:pPr>
            <a:r>
              <a:rPr lang="tr-TR" dirty="0" smtClean="0"/>
              <a:t>Hz. Peygamber </a:t>
            </a:r>
            <a:r>
              <a:rPr lang="tr-TR" dirty="0"/>
              <a:t>döneminde yoktu diye her şeyi </a:t>
            </a:r>
            <a:r>
              <a:rPr lang="tr-TR" dirty="0" err="1"/>
              <a:t>bid’at</a:t>
            </a:r>
            <a:r>
              <a:rPr lang="tr-TR" dirty="0"/>
              <a:t> kabul etmek İslam dininin ruhuna </a:t>
            </a:r>
            <a:r>
              <a:rPr lang="tr-TR" dirty="0" smtClean="0"/>
              <a:t>uygun değildir. </a:t>
            </a:r>
            <a:r>
              <a:rPr lang="tr-TR" b="1" dirty="0" smtClean="0">
                <a:solidFill>
                  <a:srgbClr val="00B050"/>
                </a:solidFill>
              </a:rPr>
              <a:t>Örneğin; </a:t>
            </a:r>
            <a:r>
              <a:rPr lang="tr-TR" dirty="0"/>
              <a:t>Hz. Peygamber zamanında Hacca deve ile gidilirken günümüzde uçak ile gitmek </a:t>
            </a:r>
            <a:r>
              <a:rPr lang="tr-TR" dirty="0" err="1"/>
              <a:t>bid’at</a:t>
            </a:r>
            <a:r>
              <a:rPr lang="tr-TR" dirty="0"/>
              <a:t> sayılmaz. Teknolojinin ve çağın getirdiği teknik kolaylıkları kullanmak </a:t>
            </a:r>
            <a:r>
              <a:rPr lang="tr-TR" dirty="0" err="1"/>
              <a:t>bid’at</a:t>
            </a:r>
            <a:r>
              <a:rPr lang="tr-TR" dirty="0"/>
              <a:t> başlığı altında değerlendirilemez.</a:t>
            </a:r>
          </a:p>
        </p:txBody>
      </p:sp>
    </p:spTree>
    <p:extLst>
      <p:ext uri="{BB962C8B-B14F-4D97-AF65-F5344CB8AC3E}">
        <p14:creationId xmlns:p14="http://schemas.microsoft.com/office/powerpoint/2010/main" val="42218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24578"/>
          </a:xfrm>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396181"/>
            <a:ext cx="10515600" cy="4780782"/>
          </a:xfrm>
        </p:spPr>
        <p:txBody>
          <a:bodyPr>
            <a:normAutofit fontScale="92500"/>
          </a:bodyPr>
          <a:lstStyle/>
          <a:p>
            <a:pPr>
              <a:lnSpc>
                <a:spcPct val="150000"/>
              </a:lnSpc>
              <a:spcBef>
                <a:spcPts val="600"/>
              </a:spcBef>
            </a:pPr>
            <a:r>
              <a:rPr lang="tr-TR" dirty="0"/>
              <a:t>İslam âlimleri </a:t>
            </a:r>
            <a:r>
              <a:rPr lang="tr-TR" dirty="0" err="1"/>
              <a:t>bid’atı</a:t>
            </a:r>
            <a:r>
              <a:rPr lang="tr-TR" dirty="0"/>
              <a:t> ikiye ayırmışlardır. </a:t>
            </a:r>
            <a:r>
              <a:rPr lang="tr-TR" b="1" dirty="0" err="1">
                <a:solidFill>
                  <a:srgbClr val="00B050"/>
                </a:solidFill>
              </a:rPr>
              <a:t>Bid’at</a:t>
            </a:r>
            <a:r>
              <a:rPr lang="tr-TR" b="1" dirty="0">
                <a:solidFill>
                  <a:srgbClr val="00B050"/>
                </a:solidFill>
              </a:rPr>
              <a:t>-ı </a:t>
            </a:r>
            <a:r>
              <a:rPr lang="tr-TR" b="1" dirty="0" err="1">
                <a:solidFill>
                  <a:srgbClr val="00B050"/>
                </a:solidFill>
              </a:rPr>
              <a:t>Hasene</a:t>
            </a:r>
            <a:r>
              <a:rPr lang="tr-TR" b="1" dirty="0">
                <a:solidFill>
                  <a:srgbClr val="00B050"/>
                </a:solidFill>
              </a:rPr>
              <a:t> </a:t>
            </a:r>
            <a:r>
              <a:rPr lang="tr-TR" dirty="0"/>
              <a:t>iyi ve yararlı görülen </a:t>
            </a:r>
            <a:r>
              <a:rPr lang="tr-TR" dirty="0" err="1"/>
              <a:t>bid’attır</a:t>
            </a:r>
            <a:r>
              <a:rPr lang="tr-TR" dirty="0"/>
              <a:t>. </a:t>
            </a:r>
            <a:r>
              <a:rPr lang="tr-TR" b="1" dirty="0" err="1">
                <a:solidFill>
                  <a:srgbClr val="00B050"/>
                </a:solidFill>
              </a:rPr>
              <a:t>Bid’at</a:t>
            </a:r>
            <a:r>
              <a:rPr lang="tr-TR" b="1" dirty="0">
                <a:solidFill>
                  <a:srgbClr val="00B050"/>
                </a:solidFill>
              </a:rPr>
              <a:t>-ı Seyyie </a:t>
            </a:r>
            <a:r>
              <a:rPr lang="tr-TR" dirty="0"/>
              <a:t>kötü ve zararlı bulunan </a:t>
            </a:r>
            <a:r>
              <a:rPr lang="tr-TR" dirty="0" err="1"/>
              <a:t>bid’attır</a:t>
            </a:r>
            <a:r>
              <a:rPr lang="tr-TR" dirty="0"/>
              <a:t>. </a:t>
            </a:r>
            <a:r>
              <a:rPr lang="tr-TR" dirty="0" err="1"/>
              <a:t>Bid’at</a:t>
            </a:r>
            <a:r>
              <a:rPr lang="tr-TR" dirty="0"/>
              <a:t> örneği olarak türbelere horoz ve mum adamak, ölen bir kişinin başında mum yakmak, bir dileğin gerçekleşeceği umuduyla çaput, bez </a:t>
            </a:r>
            <a:r>
              <a:rPr lang="tr-TR" dirty="0" smtClean="0"/>
              <a:t>bağlamak sayılabilir. </a:t>
            </a:r>
            <a:r>
              <a:rPr lang="tr-TR" dirty="0"/>
              <a:t>Bir davranışın </a:t>
            </a:r>
            <a:r>
              <a:rPr lang="tr-TR" dirty="0" err="1"/>
              <a:t>bid’at</a:t>
            </a:r>
            <a:r>
              <a:rPr lang="tr-TR" dirty="0"/>
              <a:t> olup olmaması konusunda keskin ve kategorik bir ayrım yapmaktan ziyade davranışın hangi ortamda nasıl sonuçlar verdiği, mahiyeti ve amacı göz önünde bulundurulmalıdır.</a:t>
            </a:r>
          </a:p>
        </p:txBody>
      </p:sp>
    </p:spTree>
    <p:extLst>
      <p:ext uri="{BB962C8B-B14F-4D97-AF65-F5344CB8AC3E}">
        <p14:creationId xmlns:p14="http://schemas.microsoft.com/office/powerpoint/2010/main" val="428378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45919"/>
          </a:xfrm>
        </p:spPr>
        <p:txBody>
          <a:bodyPr/>
          <a:lstStyle/>
          <a:p>
            <a:r>
              <a:rPr lang="tr-TR" b="1" dirty="0" err="1" smtClean="0">
                <a:solidFill>
                  <a:srgbClr val="C00000"/>
                </a:solidFill>
              </a:rPr>
              <a:t>Gayb</a:t>
            </a:r>
            <a:r>
              <a:rPr lang="tr-TR" b="1" dirty="0" smtClean="0">
                <a:solidFill>
                  <a:srgbClr val="C00000"/>
                </a:solidFill>
              </a:rPr>
              <a:t> Bilgisi</a:t>
            </a:r>
            <a:endParaRPr lang="tr-TR" dirty="0">
              <a:solidFill>
                <a:srgbClr val="00B050"/>
              </a:solidFill>
            </a:endParaRPr>
          </a:p>
        </p:txBody>
      </p:sp>
      <p:sp>
        <p:nvSpPr>
          <p:cNvPr id="3" name="İçerik Yer Tutucusu 2"/>
          <p:cNvSpPr>
            <a:spLocks noGrp="1"/>
          </p:cNvSpPr>
          <p:nvPr>
            <p:ph idx="1"/>
          </p:nvPr>
        </p:nvSpPr>
        <p:spPr>
          <a:xfrm>
            <a:off x="838200" y="1111045"/>
            <a:ext cx="10515600" cy="5065918"/>
          </a:xfrm>
        </p:spPr>
        <p:txBody>
          <a:bodyPr>
            <a:normAutofit/>
          </a:bodyPr>
          <a:lstStyle/>
          <a:p>
            <a:pPr>
              <a:lnSpc>
                <a:spcPct val="150000"/>
              </a:lnSpc>
              <a:spcBef>
                <a:spcPts val="600"/>
              </a:spcBef>
            </a:pPr>
            <a:r>
              <a:rPr lang="tr-TR" dirty="0" err="1"/>
              <a:t>Gayb</a:t>
            </a:r>
            <a:r>
              <a:rPr lang="tr-TR" dirty="0"/>
              <a:t> kelimesinin manası, akıl ve duyu organları ile tecrübe ve bilgi edinilemeyen varlık alanıdır. Kur’an’ın ifadesine göre </a:t>
            </a:r>
            <a:r>
              <a:rPr lang="tr-TR" dirty="0" err="1"/>
              <a:t>gaybı</a:t>
            </a:r>
            <a:r>
              <a:rPr lang="tr-TR" dirty="0"/>
              <a:t> Allah’tan başka kimse bilemez, </a:t>
            </a:r>
            <a:r>
              <a:rPr lang="tr-TR" dirty="0" smtClean="0"/>
              <a:t>yani </a:t>
            </a:r>
            <a:r>
              <a:rPr lang="tr-TR" dirty="0" err="1" smtClean="0"/>
              <a:t>gayb</a:t>
            </a:r>
            <a:r>
              <a:rPr lang="tr-TR" dirty="0" smtClean="0"/>
              <a:t> </a:t>
            </a:r>
            <a:r>
              <a:rPr lang="tr-TR" dirty="0"/>
              <a:t>alanının bilgisi Allah’a </a:t>
            </a:r>
            <a:r>
              <a:rPr lang="tr-TR" dirty="0" smtClean="0"/>
              <a:t>mahsustur.</a:t>
            </a:r>
          </a:p>
          <a:p>
            <a:pPr>
              <a:lnSpc>
                <a:spcPct val="150000"/>
              </a:lnSpc>
              <a:spcBef>
                <a:spcPts val="600"/>
              </a:spcBef>
            </a:pPr>
            <a:r>
              <a:rPr lang="tr-TR" dirty="0" smtClean="0"/>
              <a:t>İslam </a:t>
            </a:r>
            <a:r>
              <a:rPr lang="tr-TR" dirty="0"/>
              <a:t>dini insanın </a:t>
            </a:r>
            <a:r>
              <a:rPr lang="tr-TR" dirty="0" err="1"/>
              <a:t>gayb</a:t>
            </a:r>
            <a:r>
              <a:rPr lang="tr-TR" dirty="0"/>
              <a:t> âlemine karşı duyduğu merakı ve ilgiyi giderecek temel bilgileri Hz. Peygamber vasıtası ile insanlara duyurmuştur. </a:t>
            </a:r>
          </a:p>
        </p:txBody>
      </p:sp>
    </p:spTree>
    <p:extLst>
      <p:ext uri="{BB962C8B-B14F-4D97-AF65-F5344CB8AC3E}">
        <p14:creationId xmlns:p14="http://schemas.microsoft.com/office/powerpoint/2010/main" val="278298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24578"/>
          </a:xfrm>
        </p:spPr>
        <p:txBody>
          <a:bodyPr/>
          <a:lstStyle/>
          <a:p>
            <a:r>
              <a:rPr lang="tr-TR" b="1" dirty="0" err="1" smtClean="0">
                <a:solidFill>
                  <a:srgbClr val="C00000"/>
                </a:solidFill>
              </a:rPr>
              <a:t>Gayb</a:t>
            </a:r>
            <a:r>
              <a:rPr lang="tr-TR" b="1" dirty="0" smtClean="0">
                <a:solidFill>
                  <a:srgbClr val="C00000"/>
                </a:solidFill>
              </a:rPr>
              <a:t> Bilgisi</a:t>
            </a:r>
            <a:endParaRPr lang="tr-TR" b="1" dirty="0">
              <a:solidFill>
                <a:srgbClr val="C00000"/>
              </a:solidFill>
            </a:endParaRPr>
          </a:p>
        </p:txBody>
      </p:sp>
      <p:sp>
        <p:nvSpPr>
          <p:cNvPr id="3" name="İçerik Yer Tutucusu 2"/>
          <p:cNvSpPr>
            <a:spLocks noGrp="1"/>
          </p:cNvSpPr>
          <p:nvPr>
            <p:ph idx="1"/>
          </p:nvPr>
        </p:nvSpPr>
        <p:spPr>
          <a:xfrm>
            <a:off x="838200" y="1189703"/>
            <a:ext cx="10515600" cy="5319251"/>
          </a:xfrm>
        </p:spPr>
        <p:txBody>
          <a:bodyPr>
            <a:normAutofit/>
          </a:bodyPr>
          <a:lstStyle/>
          <a:p>
            <a:pPr>
              <a:lnSpc>
                <a:spcPct val="150000"/>
              </a:lnSpc>
              <a:spcBef>
                <a:spcPts val="600"/>
              </a:spcBef>
            </a:pPr>
            <a:r>
              <a:rPr lang="tr-TR" dirty="0"/>
              <a:t>Bu bildirilenlere de inanmayı inanç esası haline getirmiştir. </a:t>
            </a:r>
            <a:r>
              <a:rPr lang="tr-TR" dirty="0" smtClean="0"/>
              <a:t>Bununla birlikte, </a:t>
            </a:r>
            <a:r>
              <a:rPr lang="tr-TR" dirty="0"/>
              <a:t>insanın merakı bu sınırla yetinmeyip vahyin bildirdiğinin dışında bir arayışa gireceği öngörülmüştür. Bunun </a:t>
            </a:r>
            <a:r>
              <a:rPr lang="tr-TR" dirty="0" smtClean="0"/>
              <a:t>için de </a:t>
            </a:r>
            <a:r>
              <a:rPr lang="tr-TR" dirty="0"/>
              <a:t>belirli prensipler konulmuştur. Bu prensiplerin en önemlisi Allah’tan başka </a:t>
            </a:r>
            <a:r>
              <a:rPr lang="tr-TR" dirty="0" smtClean="0"/>
              <a:t>hiç kimsenin </a:t>
            </a:r>
            <a:r>
              <a:rPr lang="tr-TR" dirty="0" err="1" smtClean="0"/>
              <a:t>gaybı</a:t>
            </a:r>
            <a:r>
              <a:rPr lang="tr-TR" dirty="0" smtClean="0"/>
              <a:t> bilemeyeceğidir. Bu nedenle </a:t>
            </a:r>
            <a:r>
              <a:rPr lang="tr-TR" dirty="0"/>
              <a:t>Allah’tan başka </a:t>
            </a:r>
            <a:r>
              <a:rPr lang="tr-TR" dirty="0" err="1"/>
              <a:t>gayba</a:t>
            </a:r>
            <a:r>
              <a:rPr lang="tr-TR" dirty="0"/>
              <a:t> dair bilgi verdiğini söyleyen kişilere itibar edilmesi </a:t>
            </a:r>
            <a:r>
              <a:rPr lang="tr-TR" dirty="0" smtClean="0"/>
              <a:t>yasaklanmıştır</a:t>
            </a:r>
            <a:r>
              <a:rPr lang="tr-TR" dirty="0"/>
              <a:t>. Çünkü </a:t>
            </a:r>
            <a:r>
              <a:rPr lang="tr-TR" dirty="0" err="1"/>
              <a:t>gaybı</a:t>
            </a:r>
            <a:r>
              <a:rPr lang="tr-TR" dirty="0"/>
              <a:t> bilme </a:t>
            </a:r>
            <a:r>
              <a:rPr lang="tr-TR" dirty="0" smtClean="0"/>
              <a:t>iddiası, </a:t>
            </a:r>
            <a:r>
              <a:rPr lang="tr-TR" dirty="0"/>
              <a:t>dinen doğru ve mümkün değildir. </a:t>
            </a:r>
            <a:endParaRPr lang="tr-TR" dirty="0" smtClean="0"/>
          </a:p>
        </p:txBody>
      </p:sp>
    </p:spTree>
    <p:extLst>
      <p:ext uri="{BB962C8B-B14F-4D97-AF65-F5344CB8AC3E}">
        <p14:creationId xmlns:p14="http://schemas.microsoft.com/office/powerpoint/2010/main" val="412584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45921"/>
          </a:xfrm>
        </p:spPr>
        <p:txBody>
          <a:bodyPr/>
          <a:lstStyle/>
          <a:p>
            <a:r>
              <a:rPr lang="tr-TR" b="1" dirty="0" smtClean="0">
                <a:solidFill>
                  <a:srgbClr val="C00000"/>
                </a:solidFill>
              </a:rPr>
              <a:t>Hastalık ve Tedavi</a:t>
            </a:r>
            <a:endParaRPr lang="tr-TR" b="1" dirty="0">
              <a:solidFill>
                <a:srgbClr val="C00000"/>
              </a:solidFill>
            </a:endParaRPr>
          </a:p>
        </p:txBody>
      </p:sp>
      <p:sp>
        <p:nvSpPr>
          <p:cNvPr id="3" name="İçerik Yer Tutucusu 2"/>
          <p:cNvSpPr>
            <a:spLocks noGrp="1"/>
          </p:cNvSpPr>
          <p:nvPr>
            <p:ph idx="1"/>
          </p:nvPr>
        </p:nvSpPr>
        <p:spPr>
          <a:xfrm>
            <a:off x="838200" y="1111046"/>
            <a:ext cx="10515600" cy="5437238"/>
          </a:xfrm>
        </p:spPr>
        <p:txBody>
          <a:bodyPr>
            <a:normAutofit/>
          </a:bodyPr>
          <a:lstStyle/>
          <a:p>
            <a:pPr>
              <a:lnSpc>
                <a:spcPct val="150000"/>
              </a:lnSpc>
              <a:spcBef>
                <a:spcPts val="600"/>
              </a:spcBef>
            </a:pPr>
            <a:r>
              <a:rPr lang="tr-TR" dirty="0"/>
              <a:t>Hastalığın </a:t>
            </a:r>
            <a:r>
              <a:rPr lang="tr-TR" dirty="0" smtClean="0"/>
              <a:t>maddi-manevi </a:t>
            </a:r>
            <a:r>
              <a:rPr lang="tr-TR" dirty="0"/>
              <a:t>birçok nedeni olabileceği gibi </a:t>
            </a:r>
            <a:r>
              <a:rPr lang="tr-TR" dirty="0" smtClean="0"/>
              <a:t>pek çok </a:t>
            </a:r>
            <a:r>
              <a:rPr lang="tr-TR" dirty="0"/>
              <a:t>da tedavi yöntemi vardır. Modern bilimin ilerlemesiyle birlikte yeni yöntemler </a:t>
            </a:r>
            <a:r>
              <a:rPr lang="tr-TR" dirty="0" smtClean="0"/>
              <a:t>ve yeni </a:t>
            </a:r>
            <a:r>
              <a:rPr lang="tr-TR" dirty="0"/>
              <a:t>imkânlar ortaya </a:t>
            </a:r>
            <a:r>
              <a:rPr lang="tr-TR" dirty="0" smtClean="0"/>
              <a:t>çıkmıştır. Aslında </a:t>
            </a:r>
            <a:r>
              <a:rPr lang="tr-TR" dirty="0"/>
              <a:t>t</a:t>
            </a:r>
            <a:r>
              <a:rPr lang="tr-TR" dirty="0" smtClean="0"/>
              <a:t>edavi başlığı, özellikle </a:t>
            </a:r>
            <a:r>
              <a:rPr lang="tr-TR" dirty="0"/>
              <a:t>tıp </a:t>
            </a:r>
            <a:r>
              <a:rPr lang="tr-TR" dirty="0" smtClean="0"/>
              <a:t>alanı ile </a:t>
            </a:r>
            <a:r>
              <a:rPr lang="tr-TR" dirty="0"/>
              <a:t>ilgili </a:t>
            </a:r>
            <a:r>
              <a:rPr lang="tr-TR" dirty="0" smtClean="0"/>
              <a:t>olsa da, bazı </a:t>
            </a:r>
            <a:r>
              <a:rPr lang="tr-TR" dirty="0"/>
              <a:t>noktalarda </a:t>
            </a:r>
            <a:r>
              <a:rPr lang="tr-TR" dirty="0" smtClean="0"/>
              <a:t>dinin de </a:t>
            </a:r>
            <a:r>
              <a:rPr lang="tr-TR" dirty="0"/>
              <a:t>ilgi alanına </a:t>
            </a:r>
            <a:r>
              <a:rPr lang="tr-TR" dirty="0" smtClean="0"/>
              <a:t>girmektedir.</a:t>
            </a:r>
          </a:p>
          <a:p>
            <a:pPr>
              <a:lnSpc>
                <a:spcPct val="150000"/>
              </a:lnSpc>
              <a:spcBef>
                <a:spcPts val="600"/>
              </a:spcBef>
            </a:pPr>
            <a:r>
              <a:rPr lang="tr-TR" dirty="0" smtClean="0"/>
              <a:t>Şimdi </a:t>
            </a:r>
            <a:r>
              <a:rPr lang="tr-TR" dirty="0"/>
              <a:t>bu noktaları ele alabiliriz:</a:t>
            </a:r>
          </a:p>
        </p:txBody>
      </p:sp>
    </p:spTree>
    <p:extLst>
      <p:ext uri="{BB962C8B-B14F-4D97-AF65-F5344CB8AC3E}">
        <p14:creationId xmlns:p14="http://schemas.microsoft.com/office/powerpoint/2010/main" val="13160624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TotalTime>
  <Words>1945</Words>
  <Application>Microsoft Office PowerPoint</Application>
  <PresentationFormat>Geniş ekran</PresentationFormat>
  <Paragraphs>86</Paragraphs>
  <Slides>33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33</vt:i4>
      </vt:variant>
    </vt:vector>
  </HeadingPairs>
  <TitlesOfParts>
    <vt:vector size="39" baseType="lpstr">
      <vt:lpstr>Adobe Caslon Pro</vt:lpstr>
      <vt:lpstr>Adobe Myungjo Std M</vt:lpstr>
      <vt:lpstr>Arial</vt:lpstr>
      <vt:lpstr>Calibri</vt:lpstr>
      <vt:lpstr>Calibri Light</vt:lpstr>
      <vt:lpstr>Office Teması</vt:lpstr>
      <vt:lpstr> </vt:lpstr>
      <vt:lpstr>PowerPoint Sunusu</vt:lpstr>
      <vt:lpstr>Bu derste neler öğreneceğiz?</vt:lpstr>
      <vt:lpstr>Bid’at ve Hurafeler</vt:lpstr>
      <vt:lpstr>Bid’at ve Hurafeler</vt:lpstr>
      <vt:lpstr>Bilgi Notu…</vt:lpstr>
      <vt:lpstr>Gayb Bilgisi</vt:lpstr>
      <vt:lpstr>Gayb Bilgisi</vt:lpstr>
      <vt:lpstr>Hastalık ve Tedavi</vt:lpstr>
      <vt:lpstr>a. Haram maddeler ile Tedavi</vt:lpstr>
      <vt:lpstr>b. Okuyarak Tedavi</vt:lpstr>
      <vt:lpstr>Organ Nakli</vt:lpstr>
      <vt:lpstr>Organ Nakli</vt:lpstr>
      <vt:lpstr>Organ Nakli</vt:lpstr>
      <vt:lpstr>Organ Nakli</vt:lpstr>
      <vt:lpstr>Bilgi Notu…</vt:lpstr>
      <vt:lpstr>ŞAHIS VE MAL ALEYHİNE İŞLENEN TEMEL SUÇLAR</vt:lpstr>
      <vt:lpstr>a. Adam Öldürme</vt:lpstr>
      <vt:lpstr>a. Adam Öldürme</vt:lpstr>
      <vt:lpstr>Bilgi Notu…</vt:lpstr>
      <vt:lpstr>b. İffet ve Namusa Saldırı</vt:lpstr>
      <vt:lpstr>Bilgi Notu…</vt:lpstr>
      <vt:lpstr>c. Sarhoşluk</vt:lpstr>
      <vt:lpstr>c. Sarhoşluk</vt:lpstr>
      <vt:lpstr>Bilgi Notu…</vt:lpstr>
      <vt:lpstr>Bilgi Notu…</vt:lpstr>
      <vt:lpstr>d. Hırsızlık</vt:lpstr>
      <vt:lpstr>d. Hırsızlık</vt:lpstr>
      <vt:lpstr>e. Gasp ve Yağlama</vt:lpstr>
      <vt:lpstr>e. Gasp ve Yağlama</vt:lpstr>
      <vt:lpstr>f. Haksız Fiil</vt:lpstr>
      <vt:lpstr>g. Haksız İktisap</vt:lpstr>
      <vt:lpstr>Odaklanalım!...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Sınıf-1</cp:lastModifiedBy>
  <cp:revision>119</cp:revision>
  <dcterms:created xsi:type="dcterms:W3CDTF">2020-11-30T19:20:16Z</dcterms:created>
  <dcterms:modified xsi:type="dcterms:W3CDTF">2021-01-07T12:22:37Z</dcterms:modified>
</cp:coreProperties>
</file>